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8288000" cy="10287000"/>
  <p:notesSz cx="6858000" cy="9144000"/>
  <p:embeddedFontLst>
    <p:embeddedFont>
      <p:font typeface="Barlow" pitchFamily="2" charset="77"/>
      <p:regular r:id="rId29"/>
      <p:italic r:id="rId30"/>
    </p:embeddedFont>
    <p:embeddedFont>
      <p:font typeface="Barlow Bold" pitchFamily="2" charset="77"/>
      <p:regular r:id="rId31"/>
      <p:bold r:id="rId32"/>
    </p:embeddedFont>
    <p:embeddedFont>
      <p:font typeface="Barlow Italics" pitchFamily="2" charset="77"/>
      <p:regular r:id="rId33"/>
      <p:italic r:id="rId34"/>
    </p:embeddedFont>
    <p:embeddedFont>
      <p:font typeface="Barlow Light" pitchFamily="2" charset="77"/>
      <p:regular r:id="rId35"/>
    </p:embeddedFont>
    <p:embeddedFont>
      <p:font typeface="Barlow Medium" pitchFamily="2" charset="77"/>
      <p:regular r:id="rId36"/>
    </p:embeddedFont>
    <p:embeddedFont>
      <p:font typeface="Calibri (MS)" panose="020F0502020204030204" pitchFamily="34" charset="0"/>
      <p:regular r:id="rId37"/>
    </p:embeddedFont>
    <p:embeddedFont>
      <p:font typeface="Calibri (MS) Light" panose="020F0302020204030204" pitchFamily="3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30" autoAdjust="0"/>
    <p:restoredTop sz="94740" autoAdjust="0"/>
  </p:normalViewPr>
  <p:slideViewPr>
    <p:cSldViewPr>
      <p:cViewPr varScale="1">
        <p:scale>
          <a:sx n="79" d="100"/>
          <a:sy n="79" d="100"/>
        </p:scale>
        <p:origin x="928"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6/16/25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hyperlink" Target="https://ecdb.com/blog/livestream-commerce-in-china-taobao-leads-but-its-dominance-fades/4598" TargetMode="External"/><Relationship Id="rId4" Type="http://schemas.openxmlformats.org/officeDocument/2006/relationships/hyperlink" Target="https://www.shine.cn/news/in-focus/2411283922/#:~:text=What%20began%20as%20a%20niche,training%20subsidies%20and%20skills%20certificatio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s://www.youtube.com/watch?v=P_YDIaoEwEo"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8.png"/><Relationship Id="rId7"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www.cac.gov.cn/2025-01/10/c_1738209405008163.htm" TargetMode="External"/><Relationship Id="rId5" Type="http://schemas.openxmlformats.org/officeDocument/2006/relationships/image" Target="../media/image40.png"/><Relationship Id="rId4" Type="http://schemas.openxmlformats.org/officeDocument/2006/relationships/image" Target="../media/image39.sv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sv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sv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cjgj.sh.gov.cn/cmsres/55/559510d417ef4d06bf77421eedf0bee9/cea01ad6efac25ae8bc3b565ed2fc854.pdf" TargetMode="External"/><Relationship Id="rId7" Type="http://schemas.openxmlformats.org/officeDocument/2006/relationships/image" Target="../media/image3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JXpEy93OLiA" TargetMode="External"/><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video" Target="https://youtu.be/JXpEy93OLiA" TargetMode="Externa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hyperlink" Target="https://www.france24.com/en/live-news/20250425-tiktok-videos-exploit-trade-war-to-sell-fake-luxury-good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0041739" y="1787821"/>
            <a:ext cx="7662749" cy="2865773"/>
            <a:chOff x="0" y="0"/>
            <a:chExt cx="9820982" cy="3672925"/>
          </a:xfrm>
        </p:grpSpPr>
        <p:sp>
          <p:nvSpPr>
            <p:cNvPr id="4" name="Freeform 4"/>
            <p:cNvSpPr/>
            <p:nvPr/>
          </p:nvSpPr>
          <p:spPr>
            <a:xfrm>
              <a:off x="0" y="0"/>
              <a:ext cx="9820982" cy="3672925"/>
            </a:xfrm>
            <a:custGeom>
              <a:avLst/>
              <a:gdLst/>
              <a:ahLst/>
              <a:cxnLst/>
              <a:rect l="l" t="t" r="r" b="b"/>
              <a:pathLst>
                <a:path w="9820982" h="3672925">
                  <a:moveTo>
                    <a:pt x="0" y="0"/>
                  </a:moveTo>
                  <a:lnTo>
                    <a:pt x="9820982" y="0"/>
                  </a:lnTo>
                  <a:lnTo>
                    <a:pt x="9820982" y="3672925"/>
                  </a:lnTo>
                  <a:lnTo>
                    <a:pt x="0" y="3672925"/>
                  </a:lnTo>
                  <a:close/>
                </a:path>
              </a:pathLst>
            </a:custGeom>
            <a:solidFill>
              <a:srgbClr val="000000">
                <a:alpha val="0"/>
              </a:srgbClr>
            </a:solidFill>
          </p:spPr>
        </p:sp>
        <p:sp>
          <p:nvSpPr>
            <p:cNvPr id="5" name="TextBox 5"/>
            <p:cNvSpPr txBox="1"/>
            <p:nvPr/>
          </p:nvSpPr>
          <p:spPr>
            <a:xfrm>
              <a:off x="0" y="-38100"/>
              <a:ext cx="9820982" cy="3711025"/>
            </a:xfrm>
            <a:prstGeom prst="rect">
              <a:avLst/>
            </a:prstGeom>
          </p:spPr>
          <p:txBody>
            <a:bodyPr lIns="0" tIns="0" rIns="0" bIns="0" rtlCol="0" anchor="t"/>
            <a:lstStyle/>
            <a:p>
              <a:pPr algn="l">
                <a:lnSpc>
                  <a:spcPts val="6250"/>
                </a:lnSpc>
              </a:pPr>
              <a:r>
                <a:rPr lang="en-US" sz="5000" b="1">
                  <a:solidFill>
                    <a:srgbClr val="000000"/>
                  </a:solidFill>
                  <a:latin typeface="Barlow Medium"/>
                  <a:ea typeface="Barlow Medium"/>
                  <a:cs typeface="Barlow Medium"/>
                  <a:sym typeface="Barlow Medium"/>
                </a:rPr>
                <a:t>New actors in online intermediation/promotion</a:t>
              </a:r>
            </a:p>
            <a:p>
              <a:pPr algn="l">
                <a:lnSpc>
                  <a:spcPts val="2500"/>
                </a:lnSpc>
              </a:pPr>
              <a:endParaRPr lang="en-US" sz="5000" b="1">
                <a:solidFill>
                  <a:srgbClr val="000000"/>
                </a:solidFill>
                <a:latin typeface="Barlow Medium"/>
                <a:ea typeface="Barlow Medium"/>
                <a:cs typeface="Barlow Medium"/>
                <a:sym typeface="Barlow Medium"/>
              </a:endParaRPr>
            </a:p>
            <a:p>
              <a:pPr algn="l">
                <a:lnSpc>
                  <a:spcPts val="3624"/>
                </a:lnSpc>
              </a:pPr>
              <a:r>
                <a:rPr lang="en-US" sz="2899" b="1">
                  <a:solidFill>
                    <a:srgbClr val="000000"/>
                  </a:solidFill>
                  <a:latin typeface="Barlow Medium"/>
                  <a:ea typeface="Barlow Medium"/>
                  <a:cs typeface="Barlow Medium"/>
                  <a:sym typeface="Barlow Medium"/>
                </a:rPr>
                <a:t>Real-Life Scenarios to Frame Key Issues</a:t>
              </a:r>
            </a:p>
          </p:txBody>
        </p:sp>
      </p:grpSp>
      <p:grpSp>
        <p:nvGrpSpPr>
          <p:cNvPr id="6" name="Group 6"/>
          <p:cNvGrpSpPr/>
          <p:nvPr/>
        </p:nvGrpSpPr>
        <p:grpSpPr>
          <a:xfrm>
            <a:off x="10041739" y="4864965"/>
            <a:ext cx="7217561" cy="1110019"/>
            <a:chOff x="0" y="0"/>
            <a:chExt cx="9250405" cy="1422659"/>
          </a:xfrm>
        </p:grpSpPr>
        <p:sp>
          <p:nvSpPr>
            <p:cNvPr id="7" name="Freeform 7"/>
            <p:cNvSpPr/>
            <p:nvPr/>
          </p:nvSpPr>
          <p:spPr>
            <a:xfrm>
              <a:off x="0" y="0"/>
              <a:ext cx="9250405" cy="1422659"/>
            </a:xfrm>
            <a:custGeom>
              <a:avLst/>
              <a:gdLst/>
              <a:ahLst/>
              <a:cxnLst/>
              <a:rect l="l" t="t" r="r" b="b"/>
              <a:pathLst>
                <a:path w="9250405" h="1422659">
                  <a:moveTo>
                    <a:pt x="0" y="0"/>
                  </a:moveTo>
                  <a:lnTo>
                    <a:pt x="9250405" y="0"/>
                  </a:lnTo>
                  <a:lnTo>
                    <a:pt x="9250405" y="1422659"/>
                  </a:lnTo>
                  <a:lnTo>
                    <a:pt x="0" y="1422659"/>
                  </a:lnTo>
                  <a:close/>
                </a:path>
              </a:pathLst>
            </a:custGeom>
            <a:solidFill>
              <a:srgbClr val="000000">
                <a:alpha val="0"/>
              </a:srgbClr>
            </a:solidFill>
          </p:spPr>
        </p:sp>
        <p:sp>
          <p:nvSpPr>
            <p:cNvPr id="8" name="TextBox 8"/>
            <p:cNvSpPr txBox="1"/>
            <p:nvPr/>
          </p:nvSpPr>
          <p:spPr>
            <a:xfrm>
              <a:off x="0" y="-114300"/>
              <a:ext cx="9250405" cy="1536959"/>
            </a:xfrm>
            <a:prstGeom prst="rect">
              <a:avLst/>
            </a:prstGeom>
          </p:spPr>
          <p:txBody>
            <a:bodyPr lIns="0" tIns="0" rIns="0" bIns="0" rtlCol="0" anchor="t"/>
            <a:lstStyle/>
            <a:p>
              <a:pPr algn="l">
                <a:lnSpc>
                  <a:spcPts val="4583"/>
                </a:lnSpc>
              </a:pPr>
              <a:r>
                <a:rPr lang="en-US" sz="2837">
                  <a:solidFill>
                    <a:srgbClr val="000000"/>
                  </a:solidFill>
                  <a:latin typeface="Barlow"/>
                  <a:ea typeface="Barlow"/>
                  <a:cs typeface="Barlow"/>
                  <a:sym typeface="Barlow"/>
                </a:rPr>
                <a:t>The digital marketplace extends beyond traditional e-commerce.</a:t>
              </a:r>
            </a:p>
          </p:txBody>
        </p:sp>
      </p:grpSp>
      <p:grpSp>
        <p:nvGrpSpPr>
          <p:cNvPr id="9" name="Group 9"/>
          <p:cNvGrpSpPr/>
          <p:nvPr/>
        </p:nvGrpSpPr>
        <p:grpSpPr>
          <a:xfrm>
            <a:off x="10041739" y="6186356"/>
            <a:ext cx="7217561" cy="1691044"/>
            <a:chOff x="0" y="0"/>
            <a:chExt cx="9250405" cy="2167331"/>
          </a:xfrm>
        </p:grpSpPr>
        <p:sp>
          <p:nvSpPr>
            <p:cNvPr id="10" name="Freeform 10"/>
            <p:cNvSpPr/>
            <p:nvPr/>
          </p:nvSpPr>
          <p:spPr>
            <a:xfrm>
              <a:off x="0" y="0"/>
              <a:ext cx="9250405" cy="2167331"/>
            </a:xfrm>
            <a:custGeom>
              <a:avLst/>
              <a:gdLst/>
              <a:ahLst/>
              <a:cxnLst/>
              <a:rect l="l" t="t" r="r" b="b"/>
              <a:pathLst>
                <a:path w="9250405" h="2167331">
                  <a:moveTo>
                    <a:pt x="0" y="0"/>
                  </a:moveTo>
                  <a:lnTo>
                    <a:pt x="9250405" y="0"/>
                  </a:lnTo>
                  <a:lnTo>
                    <a:pt x="9250405" y="2167331"/>
                  </a:lnTo>
                  <a:lnTo>
                    <a:pt x="0" y="2167331"/>
                  </a:lnTo>
                  <a:close/>
                </a:path>
              </a:pathLst>
            </a:custGeom>
            <a:solidFill>
              <a:srgbClr val="000000">
                <a:alpha val="0"/>
              </a:srgbClr>
            </a:solidFill>
          </p:spPr>
        </p:sp>
        <p:sp>
          <p:nvSpPr>
            <p:cNvPr id="11" name="TextBox 11"/>
            <p:cNvSpPr txBox="1"/>
            <p:nvPr/>
          </p:nvSpPr>
          <p:spPr>
            <a:xfrm>
              <a:off x="0" y="-114300"/>
              <a:ext cx="9250405" cy="2281631"/>
            </a:xfrm>
            <a:prstGeom prst="rect">
              <a:avLst/>
            </a:prstGeom>
          </p:spPr>
          <p:txBody>
            <a:bodyPr lIns="0" tIns="0" rIns="0" bIns="0" rtlCol="0" anchor="t"/>
            <a:lstStyle/>
            <a:p>
              <a:pPr algn="l">
                <a:lnSpc>
                  <a:spcPts val="4583"/>
                </a:lnSpc>
              </a:pPr>
              <a:r>
                <a:rPr lang="en-US" sz="2837">
                  <a:solidFill>
                    <a:srgbClr val="000000"/>
                  </a:solidFill>
                  <a:latin typeface="Barlow"/>
                  <a:ea typeface="Barlow"/>
                  <a:cs typeface="Barlow"/>
                  <a:sym typeface="Barlow"/>
                </a:rPr>
                <a:t>New players like streamers, influencers, and AI agents reshape how goods are promoted and sold.</a:t>
              </a:r>
            </a:p>
          </p:txBody>
        </p:sp>
      </p:grpSp>
      <p:sp>
        <p:nvSpPr>
          <p:cNvPr id="12" name="Freeform 12"/>
          <p:cNvSpPr/>
          <p:nvPr/>
        </p:nvSpPr>
        <p:spPr>
          <a:xfrm rot="686806">
            <a:off x="-1028050" y="2496129"/>
            <a:ext cx="10365302" cy="8138497"/>
          </a:xfrm>
          <a:custGeom>
            <a:avLst/>
            <a:gdLst/>
            <a:ahLst/>
            <a:cxnLst/>
            <a:rect l="l" t="t" r="r" b="b"/>
            <a:pathLst>
              <a:path w="10365302" h="8138497">
                <a:moveTo>
                  <a:pt x="0" y="0"/>
                </a:moveTo>
                <a:lnTo>
                  <a:pt x="10365302" y="0"/>
                </a:lnTo>
                <a:lnTo>
                  <a:pt x="10365302" y="8138498"/>
                </a:lnTo>
                <a:lnTo>
                  <a:pt x="0" y="8138498"/>
                </a:lnTo>
                <a:lnTo>
                  <a:pt x="0" y="0"/>
                </a:lnTo>
                <a:close/>
              </a:path>
            </a:pathLst>
          </a:custGeom>
          <a:blipFill>
            <a:blip r:embed="rId3"/>
            <a:stretch>
              <a:fillRect t="-13680" b="-13680"/>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257300" y="1386508"/>
            <a:ext cx="15773400" cy="1232611"/>
            <a:chOff x="0" y="0"/>
            <a:chExt cx="21031200" cy="1643482"/>
          </a:xfrm>
        </p:grpSpPr>
        <p:sp>
          <p:nvSpPr>
            <p:cNvPr id="4" name="Freeform 4"/>
            <p:cNvSpPr/>
            <p:nvPr/>
          </p:nvSpPr>
          <p:spPr>
            <a:xfrm>
              <a:off x="0" y="0"/>
              <a:ext cx="21031200" cy="1643482"/>
            </a:xfrm>
            <a:custGeom>
              <a:avLst/>
              <a:gdLst/>
              <a:ahLst/>
              <a:cxnLst/>
              <a:rect l="l" t="t" r="r" b="b"/>
              <a:pathLst>
                <a:path w="21031200" h="1643482">
                  <a:moveTo>
                    <a:pt x="0" y="0"/>
                  </a:moveTo>
                  <a:lnTo>
                    <a:pt x="21031200" y="0"/>
                  </a:lnTo>
                  <a:lnTo>
                    <a:pt x="21031200" y="1643482"/>
                  </a:lnTo>
                  <a:lnTo>
                    <a:pt x="0" y="1643482"/>
                  </a:lnTo>
                  <a:close/>
                </a:path>
              </a:pathLst>
            </a:custGeom>
            <a:solidFill>
              <a:srgbClr val="000000">
                <a:alpha val="0"/>
              </a:srgbClr>
            </a:solidFill>
          </p:spPr>
        </p:sp>
        <p:sp>
          <p:nvSpPr>
            <p:cNvPr id="5" name="TextBox 5"/>
            <p:cNvSpPr txBox="1"/>
            <p:nvPr/>
          </p:nvSpPr>
          <p:spPr>
            <a:xfrm>
              <a:off x="0" y="66675"/>
              <a:ext cx="21031200" cy="1576807"/>
            </a:xfrm>
            <a:prstGeom prst="rect">
              <a:avLst/>
            </a:prstGeom>
          </p:spPr>
          <p:txBody>
            <a:bodyPr lIns="0" tIns="0" rIns="0" bIns="0" rtlCol="0" anchor="ctr"/>
            <a:lstStyle/>
            <a:p>
              <a:pPr algn="l">
                <a:lnSpc>
                  <a:spcPts val="7128"/>
                </a:lnSpc>
              </a:pPr>
              <a:r>
                <a:rPr lang="en-US" sz="6600">
                  <a:solidFill>
                    <a:srgbClr val="000000"/>
                  </a:solidFill>
                  <a:latin typeface="Barlow Light"/>
                  <a:ea typeface="Barlow Light"/>
                  <a:cs typeface="Barlow Light"/>
                  <a:sym typeface="Barlow Light"/>
                </a:rPr>
                <a:t>Suppliers challenge</a:t>
              </a:r>
            </a:p>
          </p:txBody>
        </p:sp>
      </p:grpSp>
      <p:grpSp>
        <p:nvGrpSpPr>
          <p:cNvPr id="6" name="Group 6"/>
          <p:cNvGrpSpPr/>
          <p:nvPr/>
        </p:nvGrpSpPr>
        <p:grpSpPr>
          <a:xfrm>
            <a:off x="1257300" y="3144194"/>
            <a:ext cx="10713373" cy="6527007"/>
            <a:chOff x="0" y="0"/>
            <a:chExt cx="14284497" cy="8702676"/>
          </a:xfrm>
        </p:grpSpPr>
        <p:sp>
          <p:nvSpPr>
            <p:cNvPr id="7" name="Freeform 7"/>
            <p:cNvSpPr/>
            <p:nvPr/>
          </p:nvSpPr>
          <p:spPr>
            <a:xfrm>
              <a:off x="0" y="0"/>
              <a:ext cx="14284497" cy="8702676"/>
            </a:xfrm>
            <a:custGeom>
              <a:avLst/>
              <a:gdLst/>
              <a:ahLst/>
              <a:cxnLst/>
              <a:rect l="l" t="t" r="r" b="b"/>
              <a:pathLst>
                <a:path w="14284497" h="8702676">
                  <a:moveTo>
                    <a:pt x="0" y="0"/>
                  </a:moveTo>
                  <a:lnTo>
                    <a:pt x="14284497" y="0"/>
                  </a:lnTo>
                  <a:lnTo>
                    <a:pt x="14284497" y="8702676"/>
                  </a:lnTo>
                  <a:lnTo>
                    <a:pt x="0" y="8702676"/>
                  </a:lnTo>
                  <a:close/>
                </a:path>
              </a:pathLst>
            </a:custGeom>
            <a:solidFill>
              <a:srgbClr val="000000">
                <a:alpha val="0"/>
              </a:srgbClr>
            </a:solidFill>
          </p:spPr>
        </p:sp>
        <p:sp>
          <p:nvSpPr>
            <p:cNvPr id="8" name="TextBox 8"/>
            <p:cNvSpPr txBox="1"/>
            <p:nvPr/>
          </p:nvSpPr>
          <p:spPr>
            <a:xfrm>
              <a:off x="0" y="47625"/>
              <a:ext cx="14284497" cy="8655051"/>
            </a:xfrm>
            <a:prstGeom prst="rect">
              <a:avLst/>
            </a:prstGeom>
          </p:spPr>
          <p:txBody>
            <a:bodyPr lIns="0" tIns="0" rIns="0" bIns="0" rtlCol="0" anchor="t"/>
            <a:lstStyle/>
            <a:p>
              <a:pPr marL="760095" lvl="1" indent="-380048" algn="l">
                <a:lnSpc>
                  <a:spcPts val="4536"/>
                </a:lnSpc>
                <a:buFont typeface="Arial"/>
                <a:buChar char="•"/>
              </a:pPr>
              <a:r>
                <a:rPr lang="en-US" sz="4200">
                  <a:solidFill>
                    <a:srgbClr val="000000"/>
                  </a:solidFill>
                  <a:latin typeface="Barlow"/>
                  <a:ea typeface="Barlow"/>
                  <a:cs typeface="Barlow"/>
                  <a:sym typeface="Barlow"/>
                </a:rPr>
                <a:t>Organize / modify its relationships with its distribution network to take into consideration those new players </a:t>
              </a:r>
            </a:p>
            <a:p>
              <a:pPr marL="760095" lvl="1" indent="-380048" algn="l">
                <a:lnSpc>
                  <a:spcPts val="4536"/>
                </a:lnSpc>
              </a:pPr>
              <a:endParaRPr lang="en-US" sz="4200">
                <a:solidFill>
                  <a:srgbClr val="000000"/>
                </a:solidFill>
                <a:latin typeface="Barlow"/>
                <a:ea typeface="Barlow"/>
                <a:cs typeface="Barlow"/>
                <a:sym typeface="Barlow"/>
              </a:endParaRPr>
            </a:p>
            <a:p>
              <a:pPr marL="760095" lvl="1" indent="-380048" algn="l">
                <a:lnSpc>
                  <a:spcPts val="4536"/>
                </a:lnSpc>
                <a:buFont typeface="Arial"/>
                <a:buChar char="•"/>
              </a:pPr>
              <a:r>
                <a:rPr lang="en-US" sz="4200">
                  <a:solidFill>
                    <a:srgbClr val="000000"/>
                  </a:solidFill>
                  <a:latin typeface="Barlow"/>
                  <a:ea typeface="Barlow"/>
                  <a:cs typeface="Barlow"/>
                  <a:sym typeface="Barlow"/>
                </a:rPr>
                <a:t>Ensure consistency with the distribution network</a:t>
              </a:r>
            </a:p>
            <a:p>
              <a:pPr marL="760095" lvl="1" indent="-380048" algn="l">
                <a:lnSpc>
                  <a:spcPts val="4536"/>
                </a:lnSpc>
              </a:pPr>
              <a:endParaRPr lang="en-US" sz="4200">
                <a:solidFill>
                  <a:srgbClr val="000000"/>
                </a:solidFill>
                <a:latin typeface="Barlow"/>
                <a:ea typeface="Barlow"/>
                <a:cs typeface="Barlow"/>
                <a:sym typeface="Barlow"/>
              </a:endParaRPr>
            </a:p>
            <a:p>
              <a:pPr marL="760095" lvl="1" indent="-380048" algn="l">
                <a:lnSpc>
                  <a:spcPts val="4536"/>
                </a:lnSpc>
                <a:buFont typeface="Arial"/>
                <a:buChar char="•"/>
              </a:pPr>
              <a:r>
                <a:rPr lang="en-US" sz="4200">
                  <a:solidFill>
                    <a:srgbClr val="000000"/>
                  </a:solidFill>
                  <a:latin typeface="Barlow"/>
                  <a:ea typeface="Barlow"/>
                  <a:cs typeface="Barlow"/>
                  <a:sym typeface="Barlow"/>
                </a:rPr>
                <a:t>Ensure compliance with regulations </a:t>
              </a:r>
            </a:p>
          </p:txBody>
        </p:sp>
      </p:grpSp>
      <p:sp>
        <p:nvSpPr>
          <p:cNvPr id="9" name="Freeform 9"/>
          <p:cNvSpPr/>
          <p:nvPr/>
        </p:nvSpPr>
        <p:spPr>
          <a:xfrm>
            <a:off x="11970673" y="3144194"/>
            <a:ext cx="1756623" cy="1756623"/>
          </a:xfrm>
          <a:custGeom>
            <a:avLst/>
            <a:gdLst/>
            <a:ahLst/>
            <a:cxnLst/>
            <a:rect l="l" t="t" r="r" b="b"/>
            <a:pathLst>
              <a:path w="1756623" h="1756623">
                <a:moveTo>
                  <a:pt x="0" y="0"/>
                </a:moveTo>
                <a:lnTo>
                  <a:pt x="1756624" y="0"/>
                </a:lnTo>
                <a:lnTo>
                  <a:pt x="1756624" y="1756624"/>
                </a:lnTo>
                <a:lnTo>
                  <a:pt x="0" y="17566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11530330" y="5143500"/>
            <a:ext cx="1576269" cy="1697194"/>
          </a:xfrm>
          <a:custGeom>
            <a:avLst/>
            <a:gdLst/>
            <a:ahLst/>
            <a:cxnLst/>
            <a:rect l="l" t="t" r="r" b="b"/>
            <a:pathLst>
              <a:path w="1576269" h="1697194">
                <a:moveTo>
                  <a:pt x="0" y="0"/>
                </a:moveTo>
                <a:lnTo>
                  <a:pt x="1576269" y="0"/>
                </a:lnTo>
                <a:lnTo>
                  <a:pt x="1576269" y="1697194"/>
                </a:lnTo>
                <a:lnTo>
                  <a:pt x="0" y="16971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10748608" y="7190246"/>
            <a:ext cx="1563446" cy="1512634"/>
          </a:xfrm>
          <a:custGeom>
            <a:avLst/>
            <a:gdLst/>
            <a:ahLst/>
            <a:cxnLst/>
            <a:rect l="l" t="t" r="r" b="b"/>
            <a:pathLst>
              <a:path w="1563446" h="1512634">
                <a:moveTo>
                  <a:pt x="0" y="0"/>
                </a:moveTo>
                <a:lnTo>
                  <a:pt x="1563445" y="0"/>
                </a:lnTo>
                <a:lnTo>
                  <a:pt x="1563445" y="1512634"/>
                </a:lnTo>
                <a:lnTo>
                  <a:pt x="0" y="15126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257300" y="2738437"/>
            <a:ext cx="9420185" cy="6750367"/>
            <a:chOff x="0" y="0"/>
            <a:chExt cx="12560246" cy="9000490"/>
          </a:xfrm>
        </p:grpSpPr>
        <p:sp>
          <p:nvSpPr>
            <p:cNvPr id="4" name="Freeform 4"/>
            <p:cNvSpPr/>
            <p:nvPr/>
          </p:nvSpPr>
          <p:spPr>
            <a:xfrm>
              <a:off x="0" y="0"/>
              <a:ext cx="12560247" cy="9000489"/>
            </a:xfrm>
            <a:custGeom>
              <a:avLst/>
              <a:gdLst/>
              <a:ahLst/>
              <a:cxnLst/>
              <a:rect l="l" t="t" r="r" b="b"/>
              <a:pathLst>
                <a:path w="12560247" h="9000489">
                  <a:moveTo>
                    <a:pt x="0" y="0"/>
                  </a:moveTo>
                  <a:lnTo>
                    <a:pt x="12560247" y="0"/>
                  </a:lnTo>
                  <a:lnTo>
                    <a:pt x="12560247" y="9000489"/>
                  </a:lnTo>
                  <a:lnTo>
                    <a:pt x="0" y="9000489"/>
                  </a:lnTo>
                  <a:close/>
                </a:path>
              </a:pathLst>
            </a:custGeom>
            <a:solidFill>
              <a:srgbClr val="000000">
                <a:alpha val="0"/>
              </a:srgbClr>
            </a:solidFill>
          </p:spPr>
        </p:sp>
        <p:sp>
          <p:nvSpPr>
            <p:cNvPr id="5" name="TextBox 5"/>
            <p:cNvSpPr txBox="1"/>
            <p:nvPr/>
          </p:nvSpPr>
          <p:spPr>
            <a:xfrm>
              <a:off x="0" y="38100"/>
              <a:ext cx="12560246" cy="8962390"/>
            </a:xfrm>
            <a:prstGeom prst="rect">
              <a:avLst/>
            </a:prstGeom>
          </p:spPr>
          <p:txBody>
            <a:bodyPr lIns="0" tIns="0" rIns="0" bIns="0" rtlCol="0" anchor="t"/>
            <a:lstStyle/>
            <a:p>
              <a:pPr marL="452437" lvl="1" indent="-226219" algn="l">
                <a:lnSpc>
                  <a:spcPts val="2499"/>
                </a:lnSpc>
                <a:buFont typeface="Arial"/>
                <a:buChar char="•"/>
              </a:pPr>
              <a:r>
                <a:rPr lang="en-US" sz="2499" dirty="0">
                  <a:solidFill>
                    <a:srgbClr val="000000"/>
                  </a:solidFill>
                  <a:latin typeface="Barlow"/>
                  <a:ea typeface="Barlow"/>
                  <a:cs typeface="Barlow"/>
                  <a:sym typeface="Barlow"/>
                </a:rPr>
                <a:t>Exclusive distribution</a:t>
              </a:r>
            </a:p>
            <a:p>
              <a:pPr marL="1066953" lvl="2" indent="-355651" algn="l">
                <a:lnSpc>
                  <a:spcPts val="2499"/>
                </a:lnSpc>
                <a:buFont typeface="Arial"/>
                <a:buChar char="⚬"/>
              </a:pPr>
              <a:r>
                <a:rPr lang="en-US" sz="2499" dirty="0">
                  <a:solidFill>
                    <a:srgbClr val="000000"/>
                  </a:solidFill>
                  <a:latin typeface="Barlow"/>
                  <a:ea typeface="Barlow"/>
                  <a:cs typeface="Barlow"/>
                  <a:sym typeface="Barlow"/>
                </a:rPr>
                <a:t>The intermediation agreement should not infringe the territorial exclusivity granted to the distributor</a:t>
              </a:r>
            </a:p>
            <a:p>
              <a:pPr marL="1066953" lvl="2" indent="-355651" algn="l">
                <a:lnSpc>
                  <a:spcPts val="2499"/>
                </a:lnSpc>
                <a:buFont typeface="Arial"/>
                <a:buChar char="⚬"/>
              </a:pPr>
              <a:r>
                <a:rPr lang="en-US" sz="2499" dirty="0">
                  <a:solidFill>
                    <a:srgbClr val="000000"/>
                  </a:solidFill>
                  <a:latin typeface="Barlow"/>
                  <a:ea typeface="Barlow"/>
                  <a:cs typeface="Barlow"/>
                  <a:sym typeface="Barlow"/>
                </a:rPr>
                <a:t>The intermediation agreement should not implement an active sale on a territory granted to an exclusive distributor </a:t>
              </a:r>
            </a:p>
            <a:p>
              <a:pPr marL="1066953" lvl="2" indent="-355651" algn="l">
                <a:lnSpc>
                  <a:spcPts val="2499"/>
                </a:lnSpc>
              </a:pPr>
              <a:endParaRPr lang="en-US" sz="2499" dirty="0">
                <a:solidFill>
                  <a:srgbClr val="000000"/>
                </a:solidFill>
                <a:latin typeface="Barlow"/>
                <a:ea typeface="Barlow"/>
                <a:cs typeface="Barlow"/>
                <a:sym typeface="Barlow"/>
              </a:endParaRPr>
            </a:p>
            <a:p>
              <a:pPr marL="452437" lvl="1" indent="-226219" algn="l">
                <a:lnSpc>
                  <a:spcPts val="2499"/>
                </a:lnSpc>
                <a:buFont typeface="Arial"/>
                <a:buChar char="•"/>
              </a:pPr>
              <a:r>
                <a:rPr lang="en-US" sz="2499" dirty="0">
                  <a:solidFill>
                    <a:srgbClr val="000000"/>
                  </a:solidFill>
                  <a:latin typeface="Barlow"/>
                  <a:ea typeface="Barlow"/>
                  <a:cs typeface="Barlow"/>
                  <a:sym typeface="Barlow"/>
                </a:rPr>
                <a:t>Selective Distribution</a:t>
              </a:r>
            </a:p>
            <a:p>
              <a:pPr marL="1066953" lvl="2" indent="-355651" algn="l">
                <a:lnSpc>
                  <a:spcPts val="2499"/>
                </a:lnSpc>
                <a:buFont typeface="Arial"/>
                <a:buChar char="⚬"/>
              </a:pPr>
              <a:r>
                <a:rPr lang="en-US" sz="2499" dirty="0">
                  <a:solidFill>
                    <a:srgbClr val="000000"/>
                  </a:solidFill>
                  <a:latin typeface="Barlow"/>
                  <a:ea typeface="Barlow"/>
                  <a:cs typeface="Barlow"/>
                  <a:sym typeface="Barlow"/>
                </a:rPr>
                <a:t>The intermediation agreement should respect the selective criteria</a:t>
              </a:r>
            </a:p>
            <a:p>
              <a:pPr marL="1066953" lvl="2" indent="-355651" algn="l">
                <a:lnSpc>
                  <a:spcPts val="2499"/>
                </a:lnSpc>
                <a:buFont typeface="Arial"/>
                <a:buChar char="⚬"/>
              </a:pPr>
              <a:r>
                <a:rPr lang="en-US" sz="2499" dirty="0">
                  <a:solidFill>
                    <a:srgbClr val="000000"/>
                  </a:solidFill>
                  <a:latin typeface="Barlow"/>
                  <a:ea typeface="Barlow"/>
                  <a:cs typeface="Barlow"/>
                  <a:sym typeface="Barlow"/>
                </a:rPr>
                <a:t>If the criteria limits/regulates online sales, they should be adjusted</a:t>
              </a:r>
            </a:p>
            <a:p>
              <a:pPr marL="1066953" lvl="2" indent="-355651" algn="l">
                <a:lnSpc>
                  <a:spcPts val="2499"/>
                </a:lnSpc>
                <a:buFont typeface="Arial"/>
                <a:buChar char="⚬"/>
              </a:pPr>
              <a:r>
                <a:rPr lang="en-US" sz="2499" dirty="0">
                  <a:solidFill>
                    <a:srgbClr val="000000"/>
                  </a:solidFill>
                  <a:latin typeface="Barlow"/>
                  <a:ea typeface="Barlow"/>
                  <a:cs typeface="Barlow"/>
                  <a:sym typeface="Barlow"/>
                </a:rPr>
                <a:t>A control of the sales should be implemented to ensure the integrity of the distribution network</a:t>
              </a:r>
            </a:p>
            <a:p>
              <a:pPr marL="1066953" lvl="2" indent="-355651">
                <a:lnSpc>
                  <a:spcPts val="2499"/>
                </a:lnSpc>
                <a:buFont typeface="Arial"/>
                <a:buChar char="⚬"/>
              </a:pPr>
              <a:r>
                <a:rPr lang="en-US" sz="2499" dirty="0">
                  <a:solidFill>
                    <a:srgbClr val="000000"/>
                  </a:solidFill>
                  <a:latin typeface="Barlow"/>
                  <a:ea typeface="Barlow"/>
                  <a:cs typeface="Barlow"/>
                  <a:sym typeface="Barlow"/>
                </a:rPr>
                <a:t>If the distribution agreement limits the sale on the internet (e.g., via the marketplace) the sale via live streaming must be given special attention</a:t>
              </a:r>
            </a:p>
            <a:p>
              <a:pPr marL="1066953" lvl="2" indent="-355651" algn="l">
                <a:lnSpc>
                  <a:spcPts val="2499"/>
                </a:lnSpc>
              </a:pPr>
              <a:endParaRPr lang="en-US" sz="2499" dirty="0">
                <a:solidFill>
                  <a:srgbClr val="000000"/>
                </a:solidFill>
                <a:latin typeface="Barlow"/>
                <a:ea typeface="Barlow"/>
                <a:cs typeface="Barlow"/>
                <a:sym typeface="Barlow"/>
              </a:endParaRPr>
            </a:p>
            <a:p>
              <a:pPr marL="452437" lvl="1" indent="-226219" algn="l">
                <a:lnSpc>
                  <a:spcPts val="2499"/>
                </a:lnSpc>
                <a:buFont typeface="Arial"/>
                <a:buChar char="•"/>
              </a:pPr>
              <a:r>
                <a:rPr lang="en-US" sz="2499" dirty="0">
                  <a:solidFill>
                    <a:srgbClr val="000000"/>
                  </a:solidFill>
                  <a:latin typeface="Barlow"/>
                  <a:ea typeface="Barlow"/>
                  <a:cs typeface="Barlow"/>
                  <a:sym typeface="Barlow"/>
                </a:rPr>
                <a:t>Franchising</a:t>
              </a:r>
            </a:p>
            <a:p>
              <a:pPr marL="1066953" lvl="2" indent="-355651" algn="l">
                <a:lnSpc>
                  <a:spcPts val="2499"/>
                </a:lnSpc>
                <a:buFont typeface="Arial"/>
                <a:buChar char="⚬"/>
              </a:pPr>
              <a:r>
                <a:rPr lang="en-US" sz="2499" dirty="0">
                  <a:solidFill>
                    <a:srgbClr val="000000"/>
                  </a:solidFill>
                  <a:latin typeface="Barlow"/>
                  <a:ea typeface="Barlow"/>
                  <a:cs typeface="Barlow"/>
                  <a:sym typeface="Barlow"/>
                </a:rPr>
                <a:t>The Franchisor should respect the know-how to do not weaken its network </a:t>
              </a:r>
            </a:p>
            <a:p>
              <a:pPr marL="1066953" lvl="2" indent="-355651" algn="l">
                <a:lnSpc>
                  <a:spcPts val="2499"/>
                </a:lnSpc>
              </a:pPr>
              <a:endParaRPr lang="en-US" sz="2499" dirty="0">
                <a:solidFill>
                  <a:srgbClr val="000000"/>
                </a:solidFill>
                <a:latin typeface="Barlow"/>
                <a:ea typeface="Barlow"/>
                <a:cs typeface="Barlow"/>
                <a:sym typeface="Barlow"/>
              </a:endParaRPr>
            </a:p>
          </p:txBody>
        </p:sp>
      </p:grpSp>
      <p:grpSp>
        <p:nvGrpSpPr>
          <p:cNvPr id="6" name="Group 6"/>
          <p:cNvGrpSpPr/>
          <p:nvPr/>
        </p:nvGrpSpPr>
        <p:grpSpPr>
          <a:xfrm>
            <a:off x="1257300" y="1475800"/>
            <a:ext cx="15773400" cy="895579"/>
            <a:chOff x="0" y="0"/>
            <a:chExt cx="21031200" cy="1194105"/>
          </a:xfrm>
        </p:grpSpPr>
        <p:sp>
          <p:nvSpPr>
            <p:cNvPr id="7" name="Freeform 7"/>
            <p:cNvSpPr/>
            <p:nvPr/>
          </p:nvSpPr>
          <p:spPr>
            <a:xfrm>
              <a:off x="0" y="0"/>
              <a:ext cx="21031200" cy="1194105"/>
            </a:xfrm>
            <a:custGeom>
              <a:avLst/>
              <a:gdLst/>
              <a:ahLst/>
              <a:cxnLst/>
              <a:rect l="l" t="t" r="r" b="b"/>
              <a:pathLst>
                <a:path w="21031200" h="1194105">
                  <a:moveTo>
                    <a:pt x="0" y="0"/>
                  </a:moveTo>
                  <a:lnTo>
                    <a:pt x="21031200" y="0"/>
                  </a:lnTo>
                  <a:lnTo>
                    <a:pt x="21031200" y="1194105"/>
                  </a:lnTo>
                  <a:lnTo>
                    <a:pt x="0" y="1194105"/>
                  </a:lnTo>
                  <a:close/>
                </a:path>
              </a:pathLst>
            </a:custGeom>
            <a:solidFill>
              <a:srgbClr val="000000">
                <a:alpha val="0"/>
              </a:srgbClr>
            </a:solidFill>
          </p:spPr>
        </p:sp>
        <p:sp>
          <p:nvSpPr>
            <p:cNvPr id="8" name="TextBox 8"/>
            <p:cNvSpPr txBox="1"/>
            <p:nvPr/>
          </p:nvSpPr>
          <p:spPr>
            <a:xfrm>
              <a:off x="0" y="57150"/>
              <a:ext cx="21031200" cy="1136955"/>
            </a:xfrm>
            <a:prstGeom prst="rect">
              <a:avLst/>
            </a:prstGeom>
          </p:spPr>
          <p:txBody>
            <a:bodyPr lIns="0" tIns="0" rIns="0" bIns="0" rtlCol="0" anchor="ctr"/>
            <a:lstStyle/>
            <a:p>
              <a:pPr algn="l">
                <a:lnSpc>
                  <a:spcPts val="5184"/>
                </a:lnSpc>
              </a:pPr>
              <a:r>
                <a:rPr lang="en-US" sz="4800">
                  <a:solidFill>
                    <a:srgbClr val="000000"/>
                  </a:solidFill>
                  <a:latin typeface="Barlow Light"/>
                  <a:ea typeface="Barlow Light"/>
                  <a:cs typeface="Barlow Light"/>
                  <a:sym typeface="Barlow Light"/>
                </a:rPr>
                <a:t>Coexistence with the networks</a:t>
              </a:r>
            </a:p>
          </p:txBody>
        </p:sp>
      </p:grpSp>
      <p:sp>
        <p:nvSpPr>
          <p:cNvPr id="9" name="Freeform 9"/>
          <p:cNvSpPr/>
          <p:nvPr/>
        </p:nvSpPr>
        <p:spPr>
          <a:xfrm>
            <a:off x="10892782" y="2104357"/>
            <a:ext cx="7395218" cy="7395218"/>
          </a:xfrm>
          <a:custGeom>
            <a:avLst/>
            <a:gdLst/>
            <a:ahLst/>
            <a:cxnLst/>
            <a:rect l="l" t="t" r="r" b="b"/>
            <a:pathLst>
              <a:path w="7395218" h="7395218">
                <a:moveTo>
                  <a:pt x="0" y="0"/>
                </a:moveTo>
                <a:lnTo>
                  <a:pt x="7395218" y="0"/>
                </a:lnTo>
                <a:lnTo>
                  <a:pt x="7395218" y="7395219"/>
                </a:lnTo>
                <a:lnTo>
                  <a:pt x="0" y="7395219"/>
                </a:lnTo>
                <a:lnTo>
                  <a:pt x="0" y="0"/>
                </a:lnTo>
                <a:close/>
              </a:path>
            </a:pathLst>
          </a:custGeom>
          <a:blipFill>
            <a:blip r:embed="rId3"/>
            <a:stretch>
              <a:fillRect/>
            </a:stretch>
          </a:blipFill>
        </p:spPr>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028700" y="1189625"/>
            <a:ext cx="15212885" cy="1931450"/>
            <a:chOff x="0" y="0"/>
            <a:chExt cx="21031200" cy="2670151"/>
          </a:xfrm>
        </p:grpSpPr>
        <p:sp>
          <p:nvSpPr>
            <p:cNvPr id="4" name="Freeform 4"/>
            <p:cNvSpPr/>
            <p:nvPr/>
          </p:nvSpPr>
          <p:spPr>
            <a:xfrm>
              <a:off x="0" y="0"/>
              <a:ext cx="21031200" cy="2670151"/>
            </a:xfrm>
            <a:custGeom>
              <a:avLst/>
              <a:gdLst/>
              <a:ahLst/>
              <a:cxnLst/>
              <a:rect l="l" t="t" r="r" b="b"/>
              <a:pathLst>
                <a:path w="21031200" h="2670151">
                  <a:moveTo>
                    <a:pt x="0" y="0"/>
                  </a:moveTo>
                  <a:lnTo>
                    <a:pt x="21031200" y="0"/>
                  </a:lnTo>
                  <a:lnTo>
                    <a:pt x="21031200" y="2670151"/>
                  </a:lnTo>
                  <a:lnTo>
                    <a:pt x="0" y="2670151"/>
                  </a:lnTo>
                  <a:close/>
                </a:path>
              </a:pathLst>
            </a:custGeom>
            <a:solidFill>
              <a:srgbClr val="000000">
                <a:alpha val="0"/>
              </a:srgbClr>
            </a:solidFill>
          </p:spPr>
        </p:sp>
        <p:sp>
          <p:nvSpPr>
            <p:cNvPr id="5" name="TextBox 5"/>
            <p:cNvSpPr txBox="1"/>
            <p:nvPr/>
          </p:nvSpPr>
          <p:spPr>
            <a:xfrm>
              <a:off x="0" y="161925"/>
              <a:ext cx="21031200" cy="2508226"/>
            </a:xfrm>
            <a:prstGeom prst="rect">
              <a:avLst/>
            </a:prstGeom>
          </p:spPr>
          <p:txBody>
            <a:bodyPr lIns="0" tIns="0" rIns="0" bIns="0" rtlCol="0" anchor="ctr"/>
            <a:lstStyle/>
            <a:p>
              <a:pPr algn="l">
                <a:lnSpc>
                  <a:spcPts val="5166"/>
                </a:lnSpc>
              </a:pPr>
              <a:r>
                <a:rPr lang="en-US" sz="5740">
                  <a:solidFill>
                    <a:srgbClr val="000000"/>
                  </a:solidFill>
                  <a:latin typeface="Barlow Light"/>
                  <a:ea typeface="Barlow Light"/>
                  <a:cs typeface="Barlow Light"/>
                  <a:sym typeface="Barlow Light"/>
                </a:rPr>
                <a:t>Risk of damaging the image and reputation of the brand</a:t>
              </a:r>
            </a:p>
          </p:txBody>
        </p:sp>
      </p:grpSp>
      <p:grpSp>
        <p:nvGrpSpPr>
          <p:cNvPr id="6" name="Group 6"/>
          <p:cNvGrpSpPr/>
          <p:nvPr/>
        </p:nvGrpSpPr>
        <p:grpSpPr>
          <a:xfrm>
            <a:off x="516819" y="3121075"/>
            <a:ext cx="11822380" cy="7064692"/>
            <a:chOff x="0" y="0"/>
            <a:chExt cx="15763174" cy="9419590"/>
          </a:xfrm>
        </p:grpSpPr>
        <p:sp>
          <p:nvSpPr>
            <p:cNvPr id="7" name="Freeform 7"/>
            <p:cNvSpPr/>
            <p:nvPr/>
          </p:nvSpPr>
          <p:spPr>
            <a:xfrm>
              <a:off x="0" y="0"/>
              <a:ext cx="15763174" cy="9419589"/>
            </a:xfrm>
            <a:custGeom>
              <a:avLst/>
              <a:gdLst/>
              <a:ahLst/>
              <a:cxnLst/>
              <a:rect l="l" t="t" r="r" b="b"/>
              <a:pathLst>
                <a:path w="15763174" h="9419589">
                  <a:moveTo>
                    <a:pt x="0" y="0"/>
                  </a:moveTo>
                  <a:lnTo>
                    <a:pt x="15763174" y="0"/>
                  </a:lnTo>
                  <a:lnTo>
                    <a:pt x="15763174" y="9419589"/>
                  </a:lnTo>
                  <a:lnTo>
                    <a:pt x="0" y="9419589"/>
                  </a:lnTo>
                  <a:close/>
                </a:path>
              </a:pathLst>
            </a:custGeom>
            <a:solidFill>
              <a:srgbClr val="000000">
                <a:alpha val="0"/>
              </a:srgbClr>
            </a:solidFill>
          </p:spPr>
        </p:sp>
        <p:sp>
          <p:nvSpPr>
            <p:cNvPr id="8" name="TextBox 8"/>
            <p:cNvSpPr txBox="1"/>
            <p:nvPr/>
          </p:nvSpPr>
          <p:spPr>
            <a:xfrm>
              <a:off x="0" y="38100"/>
              <a:ext cx="15763174" cy="9381490"/>
            </a:xfrm>
            <a:prstGeom prst="rect">
              <a:avLst/>
            </a:prstGeom>
          </p:spPr>
          <p:txBody>
            <a:bodyPr lIns="0" tIns="0" rIns="0" bIns="0" rtlCol="0" anchor="t"/>
            <a:lstStyle/>
            <a:p>
              <a:pPr marL="967301" lvl="2" indent="-322434" algn="l">
                <a:lnSpc>
                  <a:spcPts val="2499"/>
                </a:lnSpc>
                <a:buFont typeface="Arial"/>
                <a:buChar char="⚬"/>
              </a:pPr>
              <a:r>
                <a:rPr lang="en-US" sz="2499">
                  <a:solidFill>
                    <a:srgbClr val="000000"/>
                  </a:solidFill>
                  <a:latin typeface="Barlow"/>
                  <a:ea typeface="Barlow"/>
                  <a:cs typeface="Barlow"/>
                  <a:sym typeface="Barlow"/>
                </a:rPr>
                <a:t>In France in 2022 / 2023:</a:t>
              </a:r>
            </a:p>
            <a:p>
              <a:pPr marL="1688111" lvl="3" indent="-422028" algn="just">
                <a:lnSpc>
                  <a:spcPts val="2499"/>
                </a:lnSpc>
                <a:buFont typeface="Arial"/>
                <a:buChar char="￭"/>
              </a:pPr>
              <a:r>
                <a:rPr lang="en-US" sz="2499">
                  <a:solidFill>
                    <a:srgbClr val="000000"/>
                  </a:solidFill>
                  <a:latin typeface="Barlow"/>
                  <a:ea typeface="Barlow"/>
                  <a:cs typeface="Barlow"/>
                  <a:sym typeface="Barlow"/>
                </a:rPr>
                <a:t>50% of influencers does not comply with French Law </a:t>
              </a:r>
            </a:p>
            <a:p>
              <a:pPr marL="1688111" lvl="3" indent="-422028" algn="just">
                <a:lnSpc>
                  <a:spcPts val="2499"/>
                </a:lnSpc>
                <a:buFont typeface="Arial"/>
                <a:buChar char="￭"/>
              </a:pPr>
              <a:r>
                <a:rPr lang="en-US" sz="2499">
                  <a:solidFill>
                    <a:srgbClr val="000000"/>
                  </a:solidFill>
                  <a:latin typeface="Barlow"/>
                  <a:ea typeface="Barlow"/>
                  <a:cs typeface="Barlow"/>
                  <a:sym typeface="Barlow"/>
                </a:rPr>
                <a:t>Mainly unfair practices or default of indication of the commercial nature of their activities)</a:t>
              </a:r>
            </a:p>
            <a:p>
              <a:pPr algn="just">
                <a:lnSpc>
                  <a:spcPts val="2499"/>
                </a:lnSpc>
              </a:pPr>
              <a:endParaRPr lang="en-US" sz="2499">
                <a:solidFill>
                  <a:srgbClr val="000000"/>
                </a:solidFill>
                <a:latin typeface="Barlow"/>
                <a:ea typeface="Barlow"/>
                <a:cs typeface="Barlow"/>
                <a:sym typeface="Barlow"/>
              </a:endParaRPr>
            </a:p>
            <a:p>
              <a:pPr marL="967301" lvl="2" indent="-322434" algn="just">
                <a:lnSpc>
                  <a:spcPts val="2499"/>
                </a:lnSpc>
                <a:buFont typeface="Arial"/>
                <a:buChar char="⚬"/>
              </a:pPr>
              <a:r>
                <a:rPr lang="en-US" sz="2499">
                  <a:solidFill>
                    <a:srgbClr val="000000"/>
                  </a:solidFill>
                  <a:latin typeface="Barlow"/>
                  <a:ea typeface="Barlow"/>
                  <a:cs typeface="Barlow"/>
                  <a:sym typeface="Barlow"/>
                </a:rPr>
                <a:t>French Law No. 2023-451 of June 9, 2023, aimed at regulating commercial influence and combating the excesses of influencers on social networks</a:t>
              </a:r>
            </a:p>
            <a:p>
              <a:pPr marL="1688111" lvl="3" indent="-422028" algn="just">
                <a:lnSpc>
                  <a:spcPts val="2499"/>
                </a:lnSpc>
                <a:buFont typeface="Arial"/>
                <a:buChar char="￭"/>
              </a:pPr>
              <a:r>
                <a:rPr lang="en-US" sz="2499">
                  <a:solidFill>
                    <a:srgbClr val="000000"/>
                  </a:solidFill>
                  <a:latin typeface="Barlow"/>
                  <a:ea typeface="Barlow"/>
                  <a:cs typeface="Barlow"/>
                  <a:sym typeface="Barlow"/>
                </a:rPr>
                <a:t>Natural or legal persons who, for a fee, use their notoriety among their audience to communicate to the public, electronically, content aimed at promoting, directly or indirectly, goods, services or any cause, are carrying out the activity of commercial influence by electronic means.</a:t>
              </a:r>
            </a:p>
            <a:p>
              <a:pPr marL="1688111" lvl="3" indent="-422028" algn="just">
                <a:lnSpc>
                  <a:spcPts val="2499"/>
                </a:lnSpc>
                <a:buFont typeface="Arial"/>
                <a:buChar char="￭"/>
              </a:pPr>
              <a:r>
                <a:rPr lang="en-US" sz="2499">
                  <a:solidFill>
                    <a:srgbClr val="000000"/>
                  </a:solidFill>
                  <a:latin typeface="Barlow"/>
                  <a:ea typeface="Barlow"/>
                  <a:cs typeface="Barlow"/>
                  <a:sym typeface="Barlow"/>
                </a:rPr>
                <a:t>The promotion of goods, services or any cause carried out by the persons mentioned in Article 1 must be explicitly indicated by the mention “Advertising” or the mention “Commercial Collaboration”.</a:t>
              </a:r>
            </a:p>
            <a:p>
              <a:pPr algn="just">
                <a:lnSpc>
                  <a:spcPts val="2499"/>
                </a:lnSpc>
              </a:pPr>
              <a:endParaRPr lang="en-US" sz="2499">
                <a:solidFill>
                  <a:srgbClr val="000000"/>
                </a:solidFill>
                <a:latin typeface="Barlow"/>
                <a:ea typeface="Barlow"/>
                <a:cs typeface="Barlow"/>
                <a:sym typeface="Barlow"/>
              </a:endParaRPr>
            </a:p>
            <a:p>
              <a:pPr marL="967301" lvl="2" indent="-322434" algn="just">
                <a:lnSpc>
                  <a:spcPts val="2499"/>
                </a:lnSpc>
                <a:buFont typeface="Arial"/>
                <a:buChar char="⚬"/>
              </a:pPr>
              <a:r>
                <a:rPr lang="en-US" sz="2499">
                  <a:solidFill>
                    <a:srgbClr val="000000"/>
                  </a:solidFill>
                  <a:latin typeface="Barlow"/>
                  <a:ea typeface="Barlow"/>
                  <a:cs typeface="Barlow"/>
                  <a:sym typeface="Barlow"/>
                </a:rPr>
                <a:t>Difficulty to control the communication of the live streamer / personal shopper</a:t>
              </a:r>
            </a:p>
            <a:p>
              <a:pPr marL="967301" lvl="2" indent="-322434" algn="just">
                <a:lnSpc>
                  <a:spcPts val="2499"/>
                </a:lnSpc>
                <a:buFont typeface="Arial"/>
                <a:buChar char="⚬"/>
              </a:pPr>
              <a:r>
                <a:rPr lang="en-US" sz="2499">
                  <a:solidFill>
                    <a:srgbClr val="000000"/>
                  </a:solidFill>
                  <a:latin typeface="Barlow"/>
                  <a:ea typeface="Barlow"/>
                  <a:cs typeface="Barlow"/>
                  <a:sym typeface="Barlow"/>
                </a:rPr>
                <a:t>Risks of liability of the supplier in the event of unfair practice (e.g., disparagement, parasitism, etc.)</a:t>
              </a:r>
            </a:p>
            <a:p>
              <a:pPr marL="967301" lvl="2" indent="-322434" algn="l">
                <a:lnSpc>
                  <a:spcPts val="2499"/>
                </a:lnSpc>
              </a:pPr>
              <a:endParaRPr lang="en-US" sz="2499">
                <a:solidFill>
                  <a:srgbClr val="000000"/>
                </a:solidFill>
                <a:latin typeface="Barlow"/>
                <a:ea typeface="Barlow"/>
                <a:cs typeface="Barlow"/>
                <a:sym typeface="Barlow"/>
              </a:endParaRPr>
            </a:p>
            <a:p>
              <a:pPr marL="967301" lvl="2" indent="-322434" algn="l">
                <a:lnSpc>
                  <a:spcPts val="2499"/>
                </a:lnSpc>
              </a:pPr>
              <a:endParaRPr lang="en-US" sz="2499">
                <a:solidFill>
                  <a:srgbClr val="000000"/>
                </a:solidFill>
                <a:latin typeface="Barlow"/>
                <a:ea typeface="Barlow"/>
                <a:cs typeface="Barlow"/>
                <a:sym typeface="Barlow"/>
              </a:endParaRPr>
            </a:p>
            <a:p>
              <a:pPr marL="967301" lvl="2" indent="-322434" algn="l">
                <a:lnSpc>
                  <a:spcPts val="2499"/>
                </a:lnSpc>
              </a:pPr>
              <a:endParaRPr lang="en-US" sz="2499">
                <a:solidFill>
                  <a:srgbClr val="000000"/>
                </a:solidFill>
                <a:latin typeface="Barlow"/>
                <a:ea typeface="Barlow"/>
                <a:cs typeface="Barlow"/>
                <a:sym typeface="Barlow"/>
              </a:endParaRPr>
            </a:p>
            <a:p>
              <a:pPr marL="967301" lvl="2" indent="-322434" algn="l">
                <a:lnSpc>
                  <a:spcPts val="2499"/>
                </a:lnSpc>
              </a:pPr>
              <a:endParaRPr lang="en-US" sz="2499">
                <a:solidFill>
                  <a:srgbClr val="000000"/>
                </a:solidFill>
                <a:latin typeface="Barlow"/>
                <a:ea typeface="Barlow"/>
                <a:cs typeface="Barlow"/>
                <a:sym typeface="Barlow"/>
              </a:endParaRPr>
            </a:p>
          </p:txBody>
        </p:sp>
      </p:grpSp>
      <p:sp>
        <p:nvSpPr>
          <p:cNvPr id="9" name="Freeform 9"/>
          <p:cNvSpPr/>
          <p:nvPr/>
        </p:nvSpPr>
        <p:spPr>
          <a:xfrm>
            <a:off x="12981978" y="2789935"/>
            <a:ext cx="6017646" cy="6017646"/>
          </a:xfrm>
          <a:custGeom>
            <a:avLst/>
            <a:gdLst/>
            <a:ahLst/>
            <a:cxnLst/>
            <a:rect l="l" t="t" r="r" b="b"/>
            <a:pathLst>
              <a:path w="6017646" h="6017646">
                <a:moveTo>
                  <a:pt x="0" y="0"/>
                </a:moveTo>
                <a:lnTo>
                  <a:pt x="6017646" y="0"/>
                </a:lnTo>
                <a:lnTo>
                  <a:pt x="6017646" y="6017647"/>
                </a:lnTo>
                <a:lnTo>
                  <a:pt x="0" y="6017647"/>
                </a:lnTo>
                <a:lnTo>
                  <a:pt x="0" y="0"/>
                </a:lnTo>
                <a:close/>
              </a:path>
            </a:pathLst>
          </a:custGeom>
          <a:blipFill>
            <a:blip r:embed="rId3"/>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257300" y="1219432"/>
            <a:ext cx="15773400" cy="2002614"/>
            <a:chOff x="0" y="0"/>
            <a:chExt cx="21031200" cy="2670151"/>
          </a:xfrm>
        </p:grpSpPr>
        <p:sp>
          <p:nvSpPr>
            <p:cNvPr id="4" name="Freeform 4"/>
            <p:cNvSpPr/>
            <p:nvPr/>
          </p:nvSpPr>
          <p:spPr>
            <a:xfrm>
              <a:off x="0" y="0"/>
              <a:ext cx="21031200" cy="2670151"/>
            </a:xfrm>
            <a:custGeom>
              <a:avLst/>
              <a:gdLst/>
              <a:ahLst/>
              <a:cxnLst/>
              <a:rect l="l" t="t" r="r" b="b"/>
              <a:pathLst>
                <a:path w="21031200" h="2670151">
                  <a:moveTo>
                    <a:pt x="0" y="0"/>
                  </a:moveTo>
                  <a:lnTo>
                    <a:pt x="21031200" y="0"/>
                  </a:lnTo>
                  <a:lnTo>
                    <a:pt x="21031200" y="2670151"/>
                  </a:lnTo>
                  <a:lnTo>
                    <a:pt x="0" y="2670151"/>
                  </a:lnTo>
                  <a:close/>
                </a:path>
              </a:pathLst>
            </a:custGeom>
            <a:solidFill>
              <a:srgbClr val="000000">
                <a:alpha val="0"/>
              </a:srgbClr>
            </a:solidFill>
          </p:spPr>
        </p:sp>
        <p:sp>
          <p:nvSpPr>
            <p:cNvPr id="5" name="TextBox 5"/>
            <p:cNvSpPr txBox="1"/>
            <p:nvPr/>
          </p:nvSpPr>
          <p:spPr>
            <a:xfrm>
              <a:off x="0" y="57150"/>
              <a:ext cx="21031200" cy="2613001"/>
            </a:xfrm>
            <a:prstGeom prst="rect">
              <a:avLst/>
            </a:prstGeom>
          </p:spPr>
          <p:txBody>
            <a:bodyPr lIns="0" tIns="0" rIns="0" bIns="0" rtlCol="0" anchor="ctr"/>
            <a:lstStyle/>
            <a:p>
              <a:pPr algn="just">
                <a:lnSpc>
                  <a:spcPts val="6415"/>
                </a:lnSpc>
              </a:pPr>
              <a:r>
                <a:rPr lang="en-US" sz="5940">
                  <a:solidFill>
                    <a:srgbClr val="000000"/>
                  </a:solidFill>
                  <a:latin typeface="Barlow Light"/>
                  <a:ea typeface="Barlow Light"/>
                  <a:cs typeface="Barlow Light"/>
                  <a:sym typeface="Barlow Light"/>
                </a:rPr>
                <a:t>Risks in relation with a requalification of the intermediation agreement</a:t>
              </a:r>
            </a:p>
          </p:txBody>
        </p:sp>
      </p:grpSp>
      <p:grpSp>
        <p:nvGrpSpPr>
          <p:cNvPr id="6" name="Group 6"/>
          <p:cNvGrpSpPr/>
          <p:nvPr/>
        </p:nvGrpSpPr>
        <p:grpSpPr>
          <a:xfrm>
            <a:off x="1257300" y="3172967"/>
            <a:ext cx="9761849" cy="6121717"/>
            <a:chOff x="0" y="0"/>
            <a:chExt cx="13015799" cy="8162290"/>
          </a:xfrm>
        </p:grpSpPr>
        <p:sp>
          <p:nvSpPr>
            <p:cNvPr id="7" name="Freeform 7"/>
            <p:cNvSpPr/>
            <p:nvPr/>
          </p:nvSpPr>
          <p:spPr>
            <a:xfrm>
              <a:off x="0" y="0"/>
              <a:ext cx="13015799" cy="8162289"/>
            </a:xfrm>
            <a:custGeom>
              <a:avLst/>
              <a:gdLst/>
              <a:ahLst/>
              <a:cxnLst/>
              <a:rect l="l" t="t" r="r" b="b"/>
              <a:pathLst>
                <a:path w="13015799" h="8162289">
                  <a:moveTo>
                    <a:pt x="0" y="0"/>
                  </a:moveTo>
                  <a:lnTo>
                    <a:pt x="13015799" y="0"/>
                  </a:lnTo>
                  <a:lnTo>
                    <a:pt x="13015799" y="8162289"/>
                  </a:lnTo>
                  <a:lnTo>
                    <a:pt x="0" y="8162289"/>
                  </a:lnTo>
                  <a:close/>
                </a:path>
              </a:pathLst>
            </a:custGeom>
            <a:solidFill>
              <a:srgbClr val="000000">
                <a:alpha val="0"/>
              </a:srgbClr>
            </a:solidFill>
          </p:spPr>
        </p:sp>
        <p:sp>
          <p:nvSpPr>
            <p:cNvPr id="8" name="TextBox 8"/>
            <p:cNvSpPr txBox="1"/>
            <p:nvPr/>
          </p:nvSpPr>
          <p:spPr>
            <a:xfrm>
              <a:off x="0" y="38100"/>
              <a:ext cx="13015799" cy="8124190"/>
            </a:xfrm>
            <a:prstGeom prst="rect">
              <a:avLst/>
            </a:prstGeom>
          </p:spPr>
          <p:txBody>
            <a:bodyPr lIns="0" tIns="0" rIns="0" bIns="0" rtlCol="0" anchor="t"/>
            <a:lstStyle/>
            <a:p>
              <a:pPr algn="just">
                <a:lnSpc>
                  <a:spcPts val="2499"/>
                </a:lnSpc>
              </a:pPr>
              <a:endParaRPr/>
            </a:p>
            <a:p>
              <a:pPr marL="452437" lvl="1" indent="-226219" algn="just">
                <a:lnSpc>
                  <a:spcPts val="2499"/>
                </a:lnSpc>
                <a:buFont typeface="Arial"/>
                <a:buChar char="•"/>
              </a:pPr>
              <a:r>
                <a:rPr lang="en-US" sz="2499">
                  <a:solidFill>
                    <a:srgbClr val="000000"/>
                  </a:solidFill>
                  <a:latin typeface="Barlow"/>
                  <a:ea typeface="Barlow"/>
                  <a:cs typeface="Barlow"/>
                  <a:sym typeface="Barlow"/>
                </a:rPr>
                <a:t>As an intermediary agreement there is a risk of requalification in self-employed commercial agents (EU Directive 86/653/EEC) if:</a:t>
              </a:r>
            </a:p>
            <a:p>
              <a:pPr algn="just">
                <a:lnSpc>
                  <a:spcPts val="2499"/>
                </a:lnSpc>
              </a:pPr>
              <a:endParaRPr lang="en-US" sz="2499">
                <a:solidFill>
                  <a:srgbClr val="000000"/>
                </a:solidFill>
                <a:latin typeface="Barlow"/>
                <a:ea typeface="Barlow"/>
                <a:cs typeface="Barlow"/>
                <a:sym typeface="Barlow"/>
              </a:endParaRPr>
            </a:p>
            <a:p>
              <a:pPr marL="452437" lvl="1" indent="-226219" algn="just">
                <a:lnSpc>
                  <a:spcPts val="2499"/>
                </a:lnSpc>
              </a:pPr>
              <a:r>
                <a:rPr lang="en-US" sz="2499">
                  <a:solidFill>
                    <a:srgbClr val="000000"/>
                  </a:solidFill>
                  <a:latin typeface="Barlow"/>
                  <a:ea typeface="Barlow"/>
                  <a:cs typeface="Barlow"/>
                  <a:sym typeface="Barlow"/>
                </a:rPr>
                <a:t>"</a:t>
              </a:r>
              <a:r>
                <a:rPr lang="en-US" sz="2499" i="1">
                  <a:solidFill>
                    <a:srgbClr val="000000"/>
                  </a:solidFill>
                  <a:latin typeface="Barlow Italics"/>
                  <a:ea typeface="Barlow Italics"/>
                  <a:cs typeface="Barlow Italics"/>
                  <a:sym typeface="Barlow Italics"/>
                </a:rPr>
                <a:t>self-employed intermediary who has continuing authority to negotiate the sale or the purchase of goods on behalf of another person, hereinafter called the 'principal', or to negotiate and conclude such transactions on behalf of and in the name of that principal</a:t>
              </a:r>
              <a:r>
                <a:rPr lang="en-US" sz="2499">
                  <a:solidFill>
                    <a:srgbClr val="000000"/>
                  </a:solidFill>
                  <a:latin typeface="Barlow"/>
                  <a:ea typeface="Barlow"/>
                  <a:cs typeface="Barlow"/>
                  <a:sym typeface="Barlow"/>
                </a:rPr>
                <a:t>”</a:t>
              </a:r>
            </a:p>
            <a:p>
              <a:pPr marL="452437" lvl="1" indent="-226219" algn="just">
                <a:lnSpc>
                  <a:spcPts val="2499"/>
                </a:lnSpc>
              </a:pPr>
              <a:endParaRPr lang="en-US" sz="2499">
                <a:solidFill>
                  <a:srgbClr val="000000"/>
                </a:solidFill>
                <a:latin typeface="Barlow"/>
                <a:ea typeface="Barlow"/>
                <a:cs typeface="Barlow"/>
                <a:sym typeface="Barlow"/>
              </a:endParaRPr>
            </a:p>
            <a:p>
              <a:pPr marL="452437" lvl="1" indent="-226219" algn="just">
                <a:lnSpc>
                  <a:spcPts val="2499"/>
                </a:lnSpc>
                <a:buFont typeface="Arial"/>
                <a:buChar char="•"/>
              </a:pPr>
              <a:r>
                <a:rPr lang="en-US" sz="2499">
                  <a:solidFill>
                    <a:srgbClr val="000000"/>
                  </a:solidFill>
                  <a:latin typeface="Barlow"/>
                  <a:ea typeface="Barlow"/>
                  <a:cs typeface="Barlow"/>
                  <a:sym typeface="Barlow"/>
                </a:rPr>
                <a:t>Employment contract:</a:t>
              </a:r>
            </a:p>
            <a:p>
              <a:pPr algn="just">
                <a:lnSpc>
                  <a:spcPts val="2499"/>
                </a:lnSpc>
              </a:pPr>
              <a:endParaRPr lang="en-US" sz="2499">
                <a:solidFill>
                  <a:srgbClr val="000000"/>
                </a:solidFill>
                <a:latin typeface="Barlow"/>
                <a:ea typeface="Barlow"/>
                <a:cs typeface="Barlow"/>
                <a:sym typeface="Barlow"/>
              </a:endParaRPr>
            </a:p>
            <a:p>
              <a:pPr marL="967301" lvl="2" indent="-322434" algn="just">
                <a:lnSpc>
                  <a:spcPts val="2499"/>
                </a:lnSpc>
                <a:buFont typeface="Arial"/>
                <a:buChar char="⚬"/>
              </a:pPr>
              <a:r>
                <a:rPr lang="en-US" sz="2499">
                  <a:solidFill>
                    <a:srgbClr val="000000"/>
                  </a:solidFill>
                  <a:latin typeface="Barlow"/>
                  <a:ea typeface="Barlow"/>
                  <a:cs typeface="Barlow"/>
                  <a:sym typeface="Barlow"/>
                </a:rPr>
                <a:t>“</a:t>
              </a:r>
              <a:r>
                <a:rPr lang="en-US" sz="2499" i="1">
                  <a:solidFill>
                    <a:srgbClr val="000000"/>
                  </a:solidFill>
                  <a:latin typeface="Barlow Italics"/>
                  <a:ea typeface="Barlow Italics"/>
                  <a:cs typeface="Barlow Italics"/>
                  <a:sym typeface="Barlow Italics"/>
                </a:rPr>
                <a:t>the disputed agreements imposed on the athletes concerned the obligation, in return for payment, to wear the brand's equipment in order to promote it at various events, so that these contracts were presumed to be modeling employment contracts</a:t>
              </a:r>
              <a:r>
                <a:rPr lang="en-US" sz="2499">
                  <a:solidFill>
                    <a:srgbClr val="000000"/>
                  </a:solidFill>
                  <a:latin typeface="Barlow"/>
                  <a:ea typeface="Barlow"/>
                  <a:cs typeface="Barlow"/>
                  <a:sym typeface="Barlow"/>
                </a:rPr>
                <a:t>” (French Supreme Court, 12 May 2021, 19-24.610)</a:t>
              </a:r>
            </a:p>
            <a:p>
              <a:pPr marL="967301" lvl="2" indent="-322434" algn="just">
                <a:lnSpc>
                  <a:spcPts val="2499"/>
                </a:lnSpc>
              </a:pPr>
              <a:endParaRPr lang="en-US" sz="2499">
                <a:solidFill>
                  <a:srgbClr val="000000"/>
                </a:solidFill>
                <a:latin typeface="Barlow"/>
                <a:ea typeface="Barlow"/>
                <a:cs typeface="Barlow"/>
                <a:sym typeface="Barlow"/>
              </a:endParaRPr>
            </a:p>
            <a:p>
              <a:pPr marL="967301" lvl="2" indent="-322434" algn="l">
                <a:lnSpc>
                  <a:spcPts val="2499"/>
                </a:lnSpc>
              </a:pPr>
              <a:endParaRPr lang="en-US" sz="2499">
                <a:solidFill>
                  <a:srgbClr val="000000"/>
                </a:solidFill>
                <a:latin typeface="Barlow"/>
                <a:ea typeface="Barlow"/>
                <a:cs typeface="Barlow"/>
                <a:sym typeface="Barlow"/>
              </a:endParaRPr>
            </a:p>
            <a:p>
              <a:pPr marL="967301" lvl="2" indent="-322434" algn="l">
                <a:lnSpc>
                  <a:spcPts val="2499"/>
                </a:lnSpc>
              </a:pPr>
              <a:endParaRPr lang="en-US" sz="2499">
                <a:solidFill>
                  <a:srgbClr val="000000"/>
                </a:solidFill>
                <a:latin typeface="Barlow"/>
                <a:ea typeface="Barlow"/>
                <a:cs typeface="Barlow"/>
                <a:sym typeface="Barlow"/>
              </a:endParaRPr>
            </a:p>
          </p:txBody>
        </p:sp>
      </p:grpSp>
      <p:sp>
        <p:nvSpPr>
          <p:cNvPr id="9" name="Freeform 9"/>
          <p:cNvSpPr/>
          <p:nvPr/>
        </p:nvSpPr>
        <p:spPr>
          <a:xfrm>
            <a:off x="11019149" y="2220739"/>
            <a:ext cx="7674769" cy="7674769"/>
          </a:xfrm>
          <a:custGeom>
            <a:avLst/>
            <a:gdLst/>
            <a:ahLst/>
            <a:cxnLst/>
            <a:rect l="l" t="t" r="r" b="b"/>
            <a:pathLst>
              <a:path w="7674769" h="7674769">
                <a:moveTo>
                  <a:pt x="0" y="0"/>
                </a:moveTo>
                <a:lnTo>
                  <a:pt x="7674769" y="0"/>
                </a:lnTo>
                <a:lnTo>
                  <a:pt x="7674769" y="7674769"/>
                </a:lnTo>
                <a:lnTo>
                  <a:pt x="0" y="7674769"/>
                </a:lnTo>
                <a:lnTo>
                  <a:pt x="0" y="0"/>
                </a:lnTo>
                <a:close/>
              </a:path>
            </a:pathLst>
          </a:custGeom>
          <a:blipFill>
            <a:blip r:embed="rId3"/>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1028700" y="5143500"/>
            <a:ext cx="5352070" cy="3866871"/>
          </a:xfrm>
          <a:custGeom>
            <a:avLst/>
            <a:gdLst/>
            <a:ahLst/>
            <a:cxnLst/>
            <a:rect l="l" t="t" r="r" b="b"/>
            <a:pathLst>
              <a:path w="5352070" h="3866871">
                <a:moveTo>
                  <a:pt x="0" y="0"/>
                </a:moveTo>
                <a:lnTo>
                  <a:pt x="5352070" y="0"/>
                </a:lnTo>
                <a:lnTo>
                  <a:pt x="5352070" y="3866871"/>
                </a:lnTo>
                <a:lnTo>
                  <a:pt x="0" y="3866871"/>
                </a:lnTo>
                <a:lnTo>
                  <a:pt x="0" y="0"/>
                </a:lnTo>
                <a:close/>
              </a:path>
            </a:pathLst>
          </a:custGeom>
          <a:blipFill>
            <a:blip r:embed="rId3"/>
            <a:stretch>
              <a:fillRect/>
            </a:stretch>
          </a:blipFill>
        </p:spPr>
      </p:sp>
      <p:sp>
        <p:nvSpPr>
          <p:cNvPr id="4" name="Freeform 4"/>
          <p:cNvSpPr/>
          <p:nvPr/>
        </p:nvSpPr>
        <p:spPr>
          <a:xfrm>
            <a:off x="0" y="2057400"/>
            <a:ext cx="18288000" cy="7048300"/>
          </a:xfrm>
          <a:custGeom>
            <a:avLst/>
            <a:gdLst/>
            <a:ahLst/>
            <a:cxnLst/>
            <a:rect l="l" t="t" r="r" b="b"/>
            <a:pathLst>
              <a:path w="18288000" h="7048300">
                <a:moveTo>
                  <a:pt x="0" y="0"/>
                </a:moveTo>
                <a:lnTo>
                  <a:pt x="18288000" y="0"/>
                </a:lnTo>
                <a:lnTo>
                  <a:pt x="18288000" y="7048300"/>
                </a:lnTo>
                <a:lnTo>
                  <a:pt x="0" y="7048300"/>
                </a:lnTo>
                <a:lnTo>
                  <a:pt x="0" y="0"/>
                </a:lnTo>
                <a:close/>
              </a:path>
            </a:pathLst>
          </a:custGeom>
          <a:blipFill>
            <a:blip r:embed="rId4"/>
            <a:stretch>
              <a:fillRect t="-30149" b="-42719"/>
            </a:stretch>
          </a:blipFill>
        </p:spPr>
      </p:sp>
      <p:sp>
        <p:nvSpPr>
          <p:cNvPr id="5" name="TextBox 5"/>
          <p:cNvSpPr txBox="1"/>
          <p:nvPr/>
        </p:nvSpPr>
        <p:spPr>
          <a:xfrm>
            <a:off x="1028700" y="2450760"/>
            <a:ext cx="13309139" cy="1652626"/>
          </a:xfrm>
          <a:prstGeom prst="rect">
            <a:avLst/>
          </a:prstGeom>
        </p:spPr>
        <p:txBody>
          <a:bodyPr lIns="0" tIns="0" rIns="0" bIns="0" rtlCol="0" anchor="t">
            <a:spAutoFit/>
          </a:bodyPr>
          <a:lstStyle/>
          <a:p>
            <a:pPr algn="ctr">
              <a:lnSpc>
                <a:spcPts val="6415"/>
              </a:lnSpc>
              <a:spcBef>
                <a:spcPct val="0"/>
              </a:spcBef>
            </a:pPr>
            <a:r>
              <a:rPr lang="en-US" sz="5940" b="1">
                <a:solidFill>
                  <a:srgbClr val="000000"/>
                </a:solidFill>
                <a:latin typeface="Barlow Bold"/>
                <a:ea typeface="Barlow Bold"/>
                <a:cs typeface="Barlow Bold"/>
                <a:sym typeface="Barlow Bold"/>
              </a:rPr>
              <a:t>China’s Livestream Economy - The New Retail Theatre</a:t>
            </a:r>
          </a:p>
        </p:txBody>
      </p:sp>
    </p:spTree>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10335076" y="4199671"/>
            <a:ext cx="8641094" cy="5757129"/>
          </a:xfrm>
          <a:custGeom>
            <a:avLst/>
            <a:gdLst/>
            <a:ahLst/>
            <a:cxnLst/>
            <a:rect l="l" t="t" r="r" b="b"/>
            <a:pathLst>
              <a:path w="8641094" h="5757129">
                <a:moveTo>
                  <a:pt x="0" y="0"/>
                </a:moveTo>
                <a:lnTo>
                  <a:pt x="8641094" y="0"/>
                </a:lnTo>
                <a:lnTo>
                  <a:pt x="8641094" y="5757130"/>
                </a:lnTo>
                <a:lnTo>
                  <a:pt x="0" y="5757130"/>
                </a:lnTo>
                <a:lnTo>
                  <a:pt x="0" y="0"/>
                </a:lnTo>
                <a:close/>
              </a:path>
            </a:pathLst>
          </a:custGeom>
          <a:blipFill>
            <a:blip r:embed="rId3"/>
            <a:stretch>
              <a:fillRect/>
            </a:stretch>
          </a:blipFill>
        </p:spPr>
      </p:sp>
      <p:grpSp>
        <p:nvGrpSpPr>
          <p:cNvPr id="4" name="Group 4"/>
          <p:cNvGrpSpPr/>
          <p:nvPr/>
        </p:nvGrpSpPr>
        <p:grpSpPr>
          <a:xfrm>
            <a:off x="1458921" y="1931030"/>
            <a:ext cx="12987001" cy="7065965"/>
            <a:chOff x="0" y="0"/>
            <a:chExt cx="17316002" cy="9421286"/>
          </a:xfrm>
        </p:grpSpPr>
        <p:sp>
          <p:nvSpPr>
            <p:cNvPr id="5" name="Freeform 5"/>
            <p:cNvSpPr/>
            <p:nvPr/>
          </p:nvSpPr>
          <p:spPr>
            <a:xfrm>
              <a:off x="0" y="0"/>
              <a:ext cx="17316002" cy="9421286"/>
            </a:xfrm>
            <a:custGeom>
              <a:avLst/>
              <a:gdLst/>
              <a:ahLst/>
              <a:cxnLst/>
              <a:rect l="l" t="t" r="r" b="b"/>
              <a:pathLst>
                <a:path w="17316002" h="9421286">
                  <a:moveTo>
                    <a:pt x="0" y="0"/>
                  </a:moveTo>
                  <a:lnTo>
                    <a:pt x="17316002" y="0"/>
                  </a:lnTo>
                  <a:lnTo>
                    <a:pt x="17316002" y="9421286"/>
                  </a:lnTo>
                  <a:lnTo>
                    <a:pt x="0" y="9421286"/>
                  </a:lnTo>
                  <a:close/>
                </a:path>
              </a:pathLst>
            </a:custGeom>
            <a:solidFill>
              <a:srgbClr val="000000">
                <a:alpha val="0"/>
              </a:srgbClr>
            </a:solidFill>
          </p:spPr>
        </p:sp>
        <p:sp>
          <p:nvSpPr>
            <p:cNvPr id="6" name="TextBox 6"/>
            <p:cNvSpPr txBox="1"/>
            <p:nvPr/>
          </p:nvSpPr>
          <p:spPr>
            <a:xfrm>
              <a:off x="0" y="38100"/>
              <a:ext cx="17316002" cy="9383186"/>
            </a:xfrm>
            <a:prstGeom prst="rect">
              <a:avLst/>
            </a:prstGeom>
          </p:spPr>
          <p:txBody>
            <a:bodyPr lIns="0" tIns="0" rIns="0" bIns="0" rtlCol="0" anchor="t"/>
            <a:lstStyle/>
            <a:p>
              <a:pPr algn="l">
                <a:lnSpc>
                  <a:spcPts val="2499"/>
                </a:lnSpc>
              </a:pPr>
              <a:r>
                <a:rPr lang="en-US" sz="2499" b="1">
                  <a:solidFill>
                    <a:srgbClr val="000000"/>
                  </a:solidFill>
                  <a:latin typeface="Barlow Bold"/>
                  <a:ea typeface="Barlow Bold"/>
                  <a:cs typeface="Barlow Bold"/>
                  <a:sym typeface="Barlow Bold"/>
                </a:rPr>
                <a:t>Welcome to China’s Livestream Economy</a:t>
              </a:r>
            </a:p>
            <a:p>
              <a:pPr algn="l">
                <a:lnSpc>
                  <a:spcPts val="2499"/>
                </a:lnSpc>
              </a:pPr>
              <a:r>
                <a:rPr lang="en-US" sz="2499" b="1">
                  <a:solidFill>
                    <a:srgbClr val="000000"/>
                  </a:solidFill>
                  <a:latin typeface="Barlow Bold"/>
                  <a:ea typeface="Barlow Bold"/>
                  <a:cs typeface="Barlow Bold"/>
                  <a:sym typeface="Barlow Bold"/>
                </a:rPr>
                <a:t>A Dominant Force in China's Digital Landscape</a:t>
              </a:r>
            </a:p>
            <a:p>
              <a:pPr algn="l">
                <a:lnSpc>
                  <a:spcPts val="2499"/>
                </a:lnSpc>
              </a:pPr>
              <a:endParaRPr lang="en-US" sz="2499" b="1">
                <a:solidFill>
                  <a:srgbClr val="000000"/>
                </a:solidFill>
                <a:latin typeface="Barlow Bold"/>
                <a:ea typeface="Barlow Bold"/>
                <a:cs typeface="Barlow Bold"/>
                <a:sym typeface="Barlow Bold"/>
              </a:endParaRPr>
            </a:p>
            <a:p>
              <a:pPr marL="452437" lvl="1" indent="-226219" algn="l">
                <a:lnSpc>
                  <a:spcPts val="2499"/>
                </a:lnSpc>
                <a:buFont typeface="Arial"/>
                <a:buChar char="•"/>
              </a:pPr>
              <a:r>
                <a:rPr lang="en-US" sz="2499" b="1">
                  <a:solidFill>
                    <a:srgbClr val="000000"/>
                  </a:solidFill>
                  <a:latin typeface="Barlow Bold"/>
                  <a:ea typeface="Barlow Bold"/>
                  <a:cs typeface="Barlow Bold"/>
                  <a:sym typeface="Barlow Bold"/>
                </a:rPr>
                <a:t>Over 700 million livestream viewers in China as of 2023</a:t>
              </a:r>
              <a:r>
                <a:rPr lang="en-US" sz="2499">
                  <a:solidFill>
                    <a:srgbClr val="000000"/>
                  </a:solidFill>
                  <a:latin typeface="Barlow"/>
                  <a:ea typeface="Barlow"/>
                  <a:cs typeface="Barlow"/>
                  <a:sym typeface="Barlow"/>
                </a:rPr>
                <a:t>, accounting for more than half of the country's internet users. </a:t>
              </a:r>
            </a:p>
            <a:p>
              <a:pPr marL="452437" lvl="1" indent="-226219" algn="l">
                <a:lnSpc>
                  <a:spcPts val="2499"/>
                </a:lnSpc>
                <a:buFont typeface="Arial"/>
                <a:buChar char="•"/>
              </a:pPr>
              <a:r>
                <a:rPr lang="en-US" sz="2499" b="1">
                  <a:solidFill>
                    <a:srgbClr val="000000"/>
                  </a:solidFill>
                  <a:latin typeface="Barlow Bold"/>
                  <a:ea typeface="Barlow Bold"/>
                  <a:cs typeface="Barlow Bold"/>
                  <a:sym typeface="Barlow Bold"/>
                </a:rPr>
                <a:t>Livestreaming e-commerce generated approximately $695 billion USD in Gross Merchandise Value (GMV) in 2023</a:t>
              </a:r>
            </a:p>
            <a:p>
              <a:pPr marL="452437" lvl="1" indent="-226219" algn="l">
                <a:lnSpc>
                  <a:spcPts val="2499"/>
                </a:lnSpc>
                <a:buFont typeface="Arial"/>
                <a:buChar char="•"/>
              </a:pPr>
              <a:r>
                <a:rPr lang="en-US" sz="2499" b="1">
                  <a:solidFill>
                    <a:srgbClr val="000000"/>
                  </a:solidFill>
                  <a:latin typeface="Barlow Bold"/>
                  <a:ea typeface="Barlow Bold"/>
                  <a:cs typeface="Barlow Bold"/>
                  <a:sym typeface="Barlow Bold"/>
                </a:rPr>
                <a:t>MCNs and top streamers play a pivotal role</a:t>
              </a:r>
            </a:p>
            <a:p>
              <a:pPr marL="452437" lvl="1" indent="-226219" algn="l">
                <a:lnSpc>
                  <a:spcPts val="2499"/>
                </a:lnSpc>
                <a:buFont typeface="Arial"/>
                <a:buChar char="•"/>
              </a:pPr>
              <a:r>
                <a:rPr lang="en-US" sz="2499" b="1">
                  <a:solidFill>
                    <a:srgbClr val="000000"/>
                  </a:solidFill>
                  <a:latin typeface="Barlow Bold"/>
                  <a:ea typeface="Barlow Bold"/>
                  <a:cs typeface="Barlow Bold"/>
                  <a:sym typeface="Barlow Bold"/>
                </a:rPr>
                <a:t>Livestreaming transcends entertainment</a:t>
              </a:r>
            </a:p>
            <a:p>
              <a:pPr marL="452437" lvl="1" indent="-226219" algn="l">
                <a:lnSpc>
                  <a:spcPts val="2499"/>
                </a:lnSpc>
              </a:pPr>
              <a:endParaRPr lang="en-US" sz="2499" b="1">
                <a:solidFill>
                  <a:srgbClr val="000000"/>
                </a:solidFill>
                <a:latin typeface="Barlow Bold"/>
                <a:ea typeface="Barlow Bold"/>
                <a:cs typeface="Barlow Bold"/>
                <a:sym typeface="Barlow Bold"/>
              </a:endParaRPr>
            </a:p>
            <a:p>
              <a:pPr marL="452437" lvl="1" indent="-226219" algn="l">
                <a:lnSpc>
                  <a:spcPts val="2499"/>
                </a:lnSpc>
              </a:pPr>
              <a:r>
                <a:rPr lang="en-US" sz="2499">
                  <a:solidFill>
                    <a:srgbClr val="000000"/>
                  </a:solidFill>
                  <a:latin typeface="Barlow"/>
                  <a:ea typeface="Barlow"/>
                  <a:cs typeface="Barlow"/>
                  <a:sym typeface="Barlow"/>
                </a:rPr>
                <a:t>It’s not just content. It’s commerce — and power.</a:t>
              </a:r>
            </a:p>
            <a:p>
              <a:pPr marL="452437" lvl="1" indent="-226219" algn="l">
                <a:lnSpc>
                  <a:spcPts val="2499"/>
                </a:lnSpc>
                <a:buFont typeface="Arial"/>
                <a:buChar char="•"/>
              </a:pPr>
              <a:r>
                <a:rPr lang="en-US" sz="2499">
                  <a:solidFill>
                    <a:srgbClr val="000000"/>
                  </a:solidFill>
                  <a:latin typeface="Barlow"/>
                  <a:ea typeface="Barlow"/>
                  <a:cs typeface="Barlow"/>
                  <a:sym typeface="Barlow"/>
                </a:rPr>
                <a:t>*source: </a:t>
              </a:r>
              <a:r>
                <a:rPr lang="en-US" sz="2499" u="sng">
                  <a:solidFill>
                    <a:srgbClr val="0563C1"/>
                  </a:solidFill>
                  <a:latin typeface="Barlow"/>
                  <a:ea typeface="Barlow"/>
                  <a:cs typeface="Barlow"/>
                  <a:sym typeface="Barlow"/>
                  <a:hlinkClick r:id="rId4" tooltip="https://www.shine.cn/news/in-focus/2411283922/#:~:text=What%20began%20as%20a%20niche,training%20subsidies%20and%20skills%20certification"/>
                </a:rPr>
                <a:t>https://www.shine.cn/news/in-focus/2411283922/#:~:text=What%20began%20as%20a%20niche,training%20subsidies%20and%20skills%20certification</a:t>
              </a:r>
              <a:r>
                <a:rPr lang="en-US" sz="2499">
                  <a:solidFill>
                    <a:srgbClr val="000000"/>
                  </a:solidFill>
                  <a:latin typeface="Barlow"/>
                  <a:ea typeface="Barlow"/>
                  <a:cs typeface="Barlow"/>
                  <a:sym typeface="Barlow"/>
                </a:rPr>
                <a:t>.; </a:t>
              </a:r>
              <a:r>
                <a:rPr lang="en-US" sz="2499" u="sng">
                  <a:solidFill>
                    <a:srgbClr val="0563C1"/>
                  </a:solidFill>
                  <a:latin typeface="Barlow"/>
                  <a:ea typeface="Barlow"/>
                  <a:cs typeface="Barlow"/>
                  <a:sym typeface="Barlow"/>
                  <a:hlinkClick r:id="rId5" tooltip="https://ecdb.com/blog/livestream-commerce-in-china-taobao-leads-but-its-dominance-fades/4598"/>
                </a:rPr>
                <a:t>https://ecdb.com/blog/livestream-commerce-in-china-taobao-leads-but-its-dominance-fades/4598</a:t>
              </a:r>
              <a:r>
                <a:rPr lang="en-US" sz="2499">
                  <a:solidFill>
                    <a:srgbClr val="000000"/>
                  </a:solidFill>
                  <a:latin typeface="Barlow"/>
                  <a:ea typeface="Barlow"/>
                  <a:cs typeface="Barlow"/>
                  <a:sym typeface="Barlow"/>
                </a:rPr>
                <a:t> </a:t>
              </a:r>
            </a:p>
          </p:txBody>
        </p:sp>
      </p:grpSp>
      <p:sp>
        <p:nvSpPr>
          <p:cNvPr id="7" name="Freeform 7"/>
          <p:cNvSpPr/>
          <p:nvPr/>
        </p:nvSpPr>
        <p:spPr>
          <a:xfrm>
            <a:off x="721329" y="5693855"/>
            <a:ext cx="737592" cy="675819"/>
          </a:xfrm>
          <a:custGeom>
            <a:avLst/>
            <a:gdLst/>
            <a:ahLst/>
            <a:cxnLst/>
            <a:rect l="l" t="t" r="r" b="b"/>
            <a:pathLst>
              <a:path w="737592" h="675819">
                <a:moveTo>
                  <a:pt x="0" y="0"/>
                </a:moveTo>
                <a:lnTo>
                  <a:pt x="737592" y="0"/>
                </a:lnTo>
                <a:lnTo>
                  <a:pt x="737592" y="675818"/>
                </a:lnTo>
                <a:lnTo>
                  <a:pt x="0" y="675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632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pic>
        <p:nvPicPr>
          <p:cNvPr id="5" name="Immagine 4">
            <a:extLst>
              <a:ext uri="{FF2B5EF4-FFF2-40B4-BE49-F238E27FC236}">
                <a16:creationId xmlns:a16="http://schemas.microsoft.com/office/drawing/2014/main" id="{8CB2736A-2E19-E34A-9804-8A88FE5DC9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1714500"/>
            <a:ext cx="13485206" cy="7588286"/>
          </a:xfrm>
          <a:prstGeom prst="rect">
            <a:avLst/>
          </a:prstGeom>
        </p:spPr>
      </p:pic>
      <p:sp>
        <p:nvSpPr>
          <p:cNvPr id="6" name="CasellaDiTesto 5">
            <a:extLst>
              <a:ext uri="{FF2B5EF4-FFF2-40B4-BE49-F238E27FC236}">
                <a16:creationId xmlns:a16="http://schemas.microsoft.com/office/drawing/2014/main" id="{0DE654D0-00FD-8B4F-B6F2-134542ADDD5D}"/>
              </a:ext>
            </a:extLst>
          </p:cNvPr>
          <p:cNvSpPr txBox="1"/>
          <p:nvPr/>
        </p:nvSpPr>
        <p:spPr>
          <a:xfrm>
            <a:off x="2503714" y="1344386"/>
            <a:ext cx="5029200" cy="381000"/>
          </a:xfrm>
          <a:prstGeom prst="rect">
            <a:avLst/>
          </a:prstGeom>
          <a:noFill/>
        </p:spPr>
        <p:txBody>
          <a:bodyPr wrap="square" rtlCol="0">
            <a:spAutoFit/>
          </a:bodyPr>
          <a:lstStyle/>
          <a:p>
            <a:r>
              <a:rPr lang="it-IT" dirty="0">
                <a:hlinkClick r:id="rId4"/>
              </a:rPr>
              <a:t>https://www.youtube.com/watch?v=P_YDIaoEwEo</a:t>
            </a:r>
            <a:r>
              <a:rPr lang="it-IT" dirty="0"/>
              <a:t> </a:t>
            </a:r>
          </a:p>
        </p:txBody>
      </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257300" y="1672683"/>
            <a:ext cx="15773400" cy="863349"/>
            <a:chOff x="0" y="0"/>
            <a:chExt cx="21031200" cy="1151132"/>
          </a:xfrm>
        </p:grpSpPr>
        <p:sp>
          <p:nvSpPr>
            <p:cNvPr id="4" name="Freeform 4"/>
            <p:cNvSpPr/>
            <p:nvPr/>
          </p:nvSpPr>
          <p:spPr>
            <a:xfrm>
              <a:off x="0" y="0"/>
              <a:ext cx="21031200" cy="1151132"/>
            </a:xfrm>
            <a:custGeom>
              <a:avLst/>
              <a:gdLst/>
              <a:ahLst/>
              <a:cxnLst/>
              <a:rect l="l" t="t" r="r" b="b"/>
              <a:pathLst>
                <a:path w="21031200" h="1151132">
                  <a:moveTo>
                    <a:pt x="0" y="0"/>
                  </a:moveTo>
                  <a:lnTo>
                    <a:pt x="21031200" y="0"/>
                  </a:lnTo>
                  <a:lnTo>
                    <a:pt x="21031200" y="1151132"/>
                  </a:lnTo>
                  <a:lnTo>
                    <a:pt x="0" y="1151132"/>
                  </a:lnTo>
                  <a:close/>
                </a:path>
              </a:pathLst>
            </a:custGeom>
            <a:solidFill>
              <a:srgbClr val="000000">
                <a:alpha val="0"/>
              </a:srgbClr>
            </a:solidFill>
          </p:spPr>
        </p:sp>
        <p:sp>
          <p:nvSpPr>
            <p:cNvPr id="5" name="TextBox 5"/>
            <p:cNvSpPr txBox="1"/>
            <p:nvPr/>
          </p:nvSpPr>
          <p:spPr>
            <a:xfrm>
              <a:off x="0" y="57150"/>
              <a:ext cx="21031200" cy="1093982"/>
            </a:xfrm>
            <a:prstGeom prst="rect">
              <a:avLst/>
            </a:prstGeom>
          </p:spPr>
          <p:txBody>
            <a:bodyPr lIns="0" tIns="0" rIns="0" bIns="0" rtlCol="0" anchor="ctr"/>
            <a:lstStyle/>
            <a:p>
              <a:pPr algn="l">
                <a:lnSpc>
                  <a:spcPts val="4860"/>
                </a:lnSpc>
              </a:pPr>
              <a:r>
                <a:rPr lang="en-US" sz="4500">
                  <a:solidFill>
                    <a:srgbClr val="000000"/>
                  </a:solidFill>
                  <a:latin typeface="Barlow"/>
                  <a:ea typeface="Barlow"/>
                  <a:cs typeface="Barlow"/>
                  <a:sym typeface="Barlow"/>
                </a:rPr>
                <a:t>China’s Livestream Economy - The New Retail Theatre</a:t>
              </a:r>
            </a:p>
          </p:txBody>
        </p:sp>
      </p:grpSp>
      <p:sp>
        <p:nvSpPr>
          <p:cNvPr id="6" name="Freeform 6"/>
          <p:cNvSpPr/>
          <p:nvPr/>
        </p:nvSpPr>
        <p:spPr>
          <a:xfrm>
            <a:off x="10826249" y="2877107"/>
            <a:ext cx="6994744" cy="6933540"/>
          </a:xfrm>
          <a:custGeom>
            <a:avLst/>
            <a:gdLst/>
            <a:ahLst/>
            <a:cxnLst/>
            <a:rect l="l" t="t" r="r" b="b"/>
            <a:pathLst>
              <a:path w="6994744" h="6933540">
                <a:moveTo>
                  <a:pt x="0" y="0"/>
                </a:moveTo>
                <a:lnTo>
                  <a:pt x="6994744" y="0"/>
                </a:lnTo>
                <a:lnTo>
                  <a:pt x="6994744" y="6933540"/>
                </a:lnTo>
                <a:lnTo>
                  <a:pt x="0" y="6933540"/>
                </a:lnTo>
                <a:lnTo>
                  <a:pt x="0" y="0"/>
                </a:lnTo>
                <a:close/>
              </a:path>
            </a:pathLst>
          </a:custGeom>
          <a:blipFill>
            <a:blip r:embed="rId3"/>
            <a:stretch>
              <a:fillRect/>
            </a:stretch>
          </a:blipFill>
        </p:spPr>
      </p:sp>
      <p:grpSp>
        <p:nvGrpSpPr>
          <p:cNvPr id="7" name="Group 7"/>
          <p:cNvGrpSpPr/>
          <p:nvPr/>
        </p:nvGrpSpPr>
        <p:grpSpPr>
          <a:xfrm>
            <a:off x="1257300" y="3065095"/>
            <a:ext cx="8980926" cy="6557565"/>
            <a:chOff x="0" y="0"/>
            <a:chExt cx="11974567" cy="8743420"/>
          </a:xfrm>
        </p:grpSpPr>
        <p:sp>
          <p:nvSpPr>
            <p:cNvPr id="8" name="Freeform 8"/>
            <p:cNvSpPr/>
            <p:nvPr/>
          </p:nvSpPr>
          <p:spPr>
            <a:xfrm>
              <a:off x="0" y="0"/>
              <a:ext cx="11974568" cy="8743421"/>
            </a:xfrm>
            <a:custGeom>
              <a:avLst/>
              <a:gdLst/>
              <a:ahLst/>
              <a:cxnLst/>
              <a:rect l="l" t="t" r="r" b="b"/>
              <a:pathLst>
                <a:path w="11974568" h="8743421">
                  <a:moveTo>
                    <a:pt x="0" y="0"/>
                  </a:moveTo>
                  <a:lnTo>
                    <a:pt x="11974568" y="0"/>
                  </a:lnTo>
                  <a:lnTo>
                    <a:pt x="11974568" y="8743421"/>
                  </a:lnTo>
                  <a:lnTo>
                    <a:pt x="0" y="8743421"/>
                  </a:lnTo>
                  <a:close/>
                </a:path>
              </a:pathLst>
            </a:custGeom>
            <a:solidFill>
              <a:srgbClr val="000000">
                <a:alpha val="0"/>
              </a:srgbClr>
            </a:solidFill>
          </p:spPr>
        </p:sp>
        <p:sp>
          <p:nvSpPr>
            <p:cNvPr id="9" name="TextBox 9"/>
            <p:cNvSpPr txBox="1"/>
            <p:nvPr/>
          </p:nvSpPr>
          <p:spPr>
            <a:xfrm>
              <a:off x="0" y="47625"/>
              <a:ext cx="11974567" cy="8695795"/>
            </a:xfrm>
            <a:prstGeom prst="rect">
              <a:avLst/>
            </a:prstGeom>
          </p:spPr>
          <p:txBody>
            <a:bodyPr lIns="0" tIns="0" rIns="0" bIns="0" rtlCol="0" anchor="t"/>
            <a:lstStyle/>
            <a:p>
              <a:pPr algn="l">
                <a:lnSpc>
                  <a:spcPts val="4536"/>
                </a:lnSpc>
              </a:pPr>
              <a:r>
                <a:rPr lang="en-US" sz="4200">
                  <a:solidFill>
                    <a:srgbClr val="000000"/>
                  </a:solidFill>
                  <a:latin typeface="Barlow"/>
                  <a:ea typeface="Barlow"/>
                  <a:cs typeface="Barlow"/>
                  <a:sym typeface="Barlow"/>
                </a:rPr>
                <a:t>Livestreaming in China is a vast, multi-layered ecosystem.</a:t>
              </a:r>
            </a:p>
            <a:p>
              <a:pPr algn="l">
                <a:lnSpc>
                  <a:spcPts val="4536"/>
                </a:lnSpc>
              </a:pPr>
              <a:endParaRPr lang="en-US" sz="4200">
                <a:solidFill>
                  <a:srgbClr val="000000"/>
                </a:solidFill>
                <a:latin typeface="Barlow"/>
                <a:ea typeface="Barlow"/>
                <a:cs typeface="Barlow"/>
                <a:sym typeface="Barlow"/>
              </a:endParaRPr>
            </a:p>
            <a:p>
              <a:pPr algn="l">
                <a:lnSpc>
                  <a:spcPts val="4536"/>
                </a:lnSpc>
              </a:pPr>
              <a:r>
                <a:rPr lang="en-US" sz="4200">
                  <a:solidFill>
                    <a:srgbClr val="000000"/>
                  </a:solidFill>
                  <a:latin typeface="Barlow"/>
                  <a:ea typeface="Barlow"/>
                  <a:cs typeface="Barlow"/>
                  <a:sym typeface="Barlow"/>
                </a:rPr>
                <a:t>Three types of live-streamers</a:t>
              </a:r>
            </a:p>
            <a:p>
              <a:pPr algn="l">
                <a:lnSpc>
                  <a:spcPts val="4536"/>
                </a:lnSpc>
              </a:pPr>
              <a:endParaRPr lang="en-US" sz="4200">
                <a:solidFill>
                  <a:srgbClr val="000000"/>
                </a:solidFill>
                <a:latin typeface="Barlow"/>
                <a:ea typeface="Barlow"/>
                <a:cs typeface="Barlow"/>
                <a:sym typeface="Barlow"/>
              </a:endParaRPr>
            </a:p>
            <a:p>
              <a:pPr algn="l">
                <a:lnSpc>
                  <a:spcPts val="4536"/>
                </a:lnSpc>
              </a:pPr>
              <a:r>
                <a:rPr lang="en-US" sz="4200">
                  <a:solidFill>
                    <a:srgbClr val="000000"/>
                  </a:solidFill>
                  <a:latin typeface="Barlow"/>
                  <a:ea typeface="Barlow"/>
                  <a:cs typeface="Barlow"/>
                  <a:sym typeface="Barlow"/>
                </a:rPr>
                <a:t>I. Platform-Signed Streamers</a:t>
              </a:r>
            </a:p>
            <a:p>
              <a:pPr algn="l">
                <a:lnSpc>
                  <a:spcPts val="4536"/>
                </a:lnSpc>
              </a:pPr>
              <a:r>
                <a:rPr lang="en-US" sz="4200">
                  <a:solidFill>
                    <a:srgbClr val="000000"/>
                  </a:solidFill>
                  <a:latin typeface="Barlow"/>
                  <a:ea typeface="Barlow"/>
                  <a:cs typeface="Barlow"/>
                  <a:sym typeface="Barlow"/>
                </a:rPr>
                <a:t>II.MCN-Affiliated Streamers (Today’s focus)</a:t>
              </a:r>
            </a:p>
            <a:p>
              <a:pPr algn="l">
                <a:lnSpc>
                  <a:spcPts val="4536"/>
                </a:lnSpc>
              </a:pPr>
              <a:r>
                <a:rPr lang="en-US" sz="4200">
                  <a:solidFill>
                    <a:srgbClr val="000000"/>
                  </a:solidFill>
                  <a:latin typeface="Barlow"/>
                  <a:ea typeface="Barlow"/>
                  <a:cs typeface="Barlow"/>
                  <a:sym typeface="Barlow"/>
                </a:rPr>
                <a:t>III. Independent / Individual Streamers</a:t>
              </a:r>
            </a:p>
          </p:txBody>
        </p:sp>
      </p:grpSp>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12352615" y="3228654"/>
            <a:ext cx="7259098" cy="6079494"/>
          </a:xfrm>
          <a:custGeom>
            <a:avLst/>
            <a:gdLst/>
            <a:ahLst/>
            <a:cxnLst/>
            <a:rect l="l" t="t" r="r" b="b"/>
            <a:pathLst>
              <a:path w="7259098" h="6079494">
                <a:moveTo>
                  <a:pt x="0" y="0"/>
                </a:moveTo>
                <a:lnTo>
                  <a:pt x="7259097" y="0"/>
                </a:lnTo>
                <a:lnTo>
                  <a:pt x="7259097" y="6079494"/>
                </a:lnTo>
                <a:lnTo>
                  <a:pt x="0" y="60794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3218557" y="2104358"/>
            <a:ext cx="5842932" cy="8769879"/>
          </a:xfrm>
          <a:custGeom>
            <a:avLst/>
            <a:gdLst/>
            <a:ahLst/>
            <a:cxnLst/>
            <a:rect l="l" t="t" r="r" b="b"/>
            <a:pathLst>
              <a:path w="5842932" h="8769879">
                <a:moveTo>
                  <a:pt x="0" y="0"/>
                </a:moveTo>
                <a:lnTo>
                  <a:pt x="5842931" y="0"/>
                </a:lnTo>
                <a:lnTo>
                  <a:pt x="5842931" y="8769878"/>
                </a:lnTo>
                <a:lnTo>
                  <a:pt x="0" y="8769878"/>
                </a:lnTo>
                <a:lnTo>
                  <a:pt x="0" y="0"/>
                </a:lnTo>
                <a:close/>
              </a:path>
            </a:pathLst>
          </a:custGeom>
          <a:blipFill>
            <a:blip r:embed="rId5"/>
            <a:stretch>
              <a:fillRect/>
            </a:stretch>
          </a:blipFill>
        </p:spPr>
      </p:sp>
      <p:grpSp>
        <p:nvGrpSpPr>
          <p:cNvPr id="5" name="Group 5"/>
          <p:cNvGrpSpPr/>
          <p:nvPr/>
        </p:nvGrpSpPr>
        <p:grpSpPr>
          <a:xfrm>
            <a:off x="1257300" y="2781141"/>
            <a:ext cx="11294305" cy="6527007"/>
            <a:chOff x="0" y="0"/>
            <a:chExt cx="15059073" cy="8702676"/>
          </a:xfrm>
        </p:grpSpPr>
        <p:sp>
          <p:nvSpPr>
            <p:cNvPr id="6" name="Freeform 6"/>
            <p:cNvSpPr/>
            <p:nvPr/>
          </p:nvSpPr>
          <p:spPr>
            <a:xfrm>
              <a:off x="0" y="0"/>
              <a:ext cx="15059073" cy="8702676"/>
            </a:xfrm>
            <a:custGeom>
              <a:avLst/>
              <a:gdLst/>
              <a:ahLst/>
              <a:cxnLst/>
              <a:rect l="l" t="t" r="r" b="b"/>
              <a:pathLst>
                <a:path w="15059073" h="8702676">
                  <a:moveTo>
                    <a:pt x="0" y="0"/>
                  </a:moveTo>
                  <a:lnTo>
                    <a:pt x="15059073" y="0"/>
                  </a:lnTo>
                  <a:lnTo>
                    <a:pt x="15059073" y="8702676"/>
                  </a:lnTo>
                  <a:lnTo>
                    <a:pt x="0" y="8702676"/>
                  </a:lnTo>
                  <a:close/>
                </a:path>
              </a:pathLst>
            </a:custGeom>
            <a:solidFill>
              <a:srgbClr val="000000">
                <a:alpha val="0"/>
              </a:srgbClr>
            </a:solidFill>
          </p:spPr>
        </p:sp>
        <p:sp>
          <p:nvSpPr>
            <p:cNvPr id="7" name="TextBox 7"/>
            <p:cNvSpPr txBox="1"/>
            <p:nvPr/>
          </p:nvSpPr>
          <p:spPr>
            <a:xfrm>
              <a:off x="0" y="38100"/>
              <a:ext cx="15059073" cy="8664576"/>
            </a:xfrm>
            <a:prstGeom prst="rect">
              <a:avLst/>
            </a:prstGeom>
          </p:spPr>
          <p:txBody>
            <a:bodyPr lIns="0" tIns="0" rIns="0" bIns="0" rtlCol="0" anchor="t"/>
            <a:lstStyle/>
            <a:p>
              <a:pPr marL="452437" lvl="1" indent="-226219" algn="l">
                <a:lnSpc>
                  <a:spcPts val="2499"/>
                </a:lnSpc>
                <a:buFont typeface="Arial"/>
                <a:buChar char="•"/>
              </a:pPr>
              <a:r>
                <a:rPr lang="en-US" sz="2499" b="1">
                  <a:solidFill>
                    <a:srgbClr val="1F2728"/>
                  </a:solidFill>
                  <a:latin typeface="Barlow Bold"/>
                  <a:ea typeface="Barlow Bold"/>
                  <a:cs typeface="Barlow Bold"/>
                  <a:sym typeface="Barlow Bold"/>
                </a:rPr>
                <a:t>Definition:</a:t>
              </a:r>
              <a:r>
                <a:rPr lang="en-US" sz="2499">
                  <a:solidFill>
                    <a:srgbClr val="1F2728"/>
                  </a:solidFill>
                  <a:latin typeface="Barlow"/>
                  <a:ea typeface="Barlow"/>
                  <a:cs typeface="Barlow"/>
                  <a:sym typeface="Barlow"/>
                </a:rPr>
                <a:t> MCN = Multi-Channel Network, functions as an influencer management agency</a:t>
              </a:r>
            </a:p>
            <a:p>
              <a:pPr marL="452437" lvl="1" indent="-226219" algn="l">
                <a:lnSpc>
                  <a:spcPts val="2499"/>
                </a:lnSpc>
                <a:buFont typeface="Arial"/>
                <a:buChar char="•"/>
              </a:pPr>
              <a:r>
                <a:rPr lang="en-US" sz="2499" b="1">
                  <a:solidFill>
                    <a:srgbClr val="1F2728"/>
                  </a:solidFill>
                  <a:latin typeface="Barlow Bold"/>
                  <a:ea typeface="Barlow Bold"/>
                  <a:cs typeface="Barlow Bold"/>
                  <a:sym typeface="Barlow Bold"/>
                </a:rPr>
                <a:t>Services Offered:</a:t>
              </a:r>
              <a:r>
                <a:rPr lang="en-US" sz="2499">
                  <a:solidFill>
                    <a:srgbClr val="1F2728"/>
                  </a:solidFill>
                  <a:latin typeface="Barlow"/>
                  <a:ea typeface="Barlow"/>
                  <a:cs typeface="Barlow"/>
                  <a:sym typeface="Barlow"/>
                </a:rPr>
                <a:t> Branding, marketing, copyright handling, and monetization solutions</a:t>
              </a:r>
            </a:p>
            <a:p>
              <a:pPr marL="452437" lvl="1" indent="-226219" algn="l">
                <a:lnSpc>
                  <a:spcPts val="2499"/>
                </a:lnSpc>
                <a:buFont typeface="Arial"/>
                <a:buChar char="•"/>
              </a:pPr>
              <a:r>
                <a:rPr lang="en-US" sz="2499" b="1">
                  <a:solidFill>
                    <a:srgbClr val="1F2728"/>
                  </a:solidFill>
                  <a:latin typeface="Barlow Bold"/>
                  <a:ea typeface="Barlow Bold"/>
                  <a:cs typeface="Barlow Bold"/>
                  <a:sym typeface="Barlow Bold"/>
                </a:rPr>
                <a:t>Creator Support:</a:t>
              </a:r>
              <a:r>
                <a:rPr lang="en-US" sz="2499">
                  <a:solidFill>
                    <a:srgbClr val="1F2728"/>
                  </a:solidFill>
                  <a:latin typeface="Barlow"/>
                  <a:ea typeface="Barlow"/>
                  <a:cs typeface="Barlow"/>
                  <a:sym typeface="Barlow"/>
                </a:rPr>
                <a:t> Helps streamers, vloggers, and KOLs focus on content while ensuring revenue streams</a:t>
              </a:r>
            </a:p>
            <a:p>
              <a:pPr marL="452437" lvl="1" indent="-226219" algn="l">
                <a:lnSpc>
                  <a:spcPts val="2499"/>
                </a:lnSpc>
                <a:buFont typeface="Arial"/>
                <a:buChar char="•"/>
              </a:pPr>
              <a:r>
                <a:rPr lang="en-US" sz="2499" b="1">
                  <a:solidFill>
                    <a:srgbClr val="1F2728"/>
                  </a:solidFill>
                  <a:latin typeface="Barlow Bold"/>
                  <a:ea typeface="Barlow Bold"/>
                  <a:cs typeface="Barlow Bold"/>
                  <a:sym typeface="Barlow Bold"/>
                </a:rPr>
                <a:t>Objective: </a:t>
              </a:r>
              <a:r>
                <a:rPr lang="en-US" sz="2499">
                  <a:solidFill>
                    <a:srgbClr val="1F2728"/>
                  </a:solidFill>
                  <a:latin typeface="Barlow"/>
                  <a:ea typeface="Barlow"/>
                  <a:cs typeface="Barlow"/>
                  <a:sym typeface="Barlow"/>
                </a:rPr>
                <a:t>Build a content ecosystem that attracts followers and revenue</a:t>
              </a:r>
            </a:p>
            <a:p>
              <a:pPr marL="452437" lvl="1" indent="-226219" algn="l">
                <a:lnSpc>
                  <a:spcPts val="2499"/>
                </a:lnSpc>
              </a:pPr>
              <a:endParaRPr lang="en-US" sz="2499">
                <a:solidFill>
                  <a:srgbClr val="1F2728"/>
                </a:solidFill>
                <a:latin typeface="Barlow"/>
                <a:ea typeface="Barlow"/>
                <a:cs typeface="Barlow"/>
                <a:sym typeface="Barlow"/>
              </a:endParaRPr>
            </a:p>
            <a:p>
              <a:pPr marL="452437" lvl="1" indent="-226219" algn="l">
                <a:lnSpc>
                  <a:spcPts val="2499"/>
                </a:lnSpc>
              </a:pPr>
              <a:r>
                <a:rPr lang="en-US" sz="2499" b="1">
                  <a:solidFill>
                    <a:srgbClr val="000000"/>
                  </a:solidFill>
                  <a:latin typeface="Barlow Bold"/>
                  <a:ea typeface="Barlow Bold"/>
                  <a:cs typeface="Barlow Bold"/>
                  <a:sym typeface="Barlow Bold"/>
                </a:rPr>
                <a:t>First formal definition proposed in China (but not yet in force):</a:t>
              </a:r>
            </a:p>
            <a:p>
              <a:pPr algn="l">
                <a:lnSpc>
                  <a:spcPts val="2499"/>
                </a:lnSpc>
              </a:pPr>
              <a:endParaRPr lang="en-US" sz="2499" b="1">
                <a:solidFill>
                  <a:srgbClr val="000000"/>
                </a:solidFill>
                <a:latin typeface="Barlow Bold"/>
                <a:ea typeface="Barlow Bold"/>
                <a:cs typeface="Barlow Bold"/>
                <a:sym typeface="Barlow Bold"/>
              </a:endParaRPr>
            </a:p>
            <a:p>
              <a:pPr marL="452437" lvl="1" indent="-226219" algn="l">
                <a:lnSpc>
                  <a:spcPts val="2499"/>
                </a:lnSpc>
                <a:buFont typeface="Arial"/>
                <a:buChar char="•"/>
              </a:pPr>
              <a:r>
                <a:rPr lang="en-US" sz="2499">
                  <a:solidFill>
                    <a:srgbClr val="000000"/>
                  </a:solidFill>
                  <a:latin typeface="Barlow"/>
                  <a:ea typeface="Barlow"/>
                  <a:cs typeface="Barlow"/>
                  <a:sym typeface="Barlow"/>
                </a:rPr>
                <a:t>“MCNs are entities registered with content platforms that provide planning, production, marketing, and agency services and other related services to online content creators.”</a:t>
              </a:r>
            </a:p>
            <a:p>
              <a:pPr marL="452437" lvl="1" indent="-226219" algn="l">
                <a:lnSpc>
                  <a:spcPts val="2499"/>
                </a:lnSpc>
              </a:pPr>
              <a:r>
                <a:rPr lang="en-US" sz="2499" i="1">
                  <a:solidFill>
                    <a:srgbClr val="000000"/>
                  </a:solidFill>
                  <a:latin typeface="Barlow Italics"/>
                  <a:ea typeface="Barlow Italics"/>
                  <a:cs typeface="Barlow Italics"/>
                  <a:sym typeface="Barlow Italics"/>
                </a:rPr>
                <a:t>— Administrative Provisions on Multi-Channel Network (MCN) Institutions for Online Information Content Distribution – Draft for Comments (2025, Draft for Comment) </a:t>
              </a:r>
              <a:r>
                <a:rPr lang="en-US" sz="2499" i="1" u="sng">
                  <a:solidFill>
                    <a:srgbClr val="0563C1"/>
                  </a:solidFill>
                  <a:latin typeface="Barlow Italics"/>
                  <a:ea typeface="Barlow Italics"/>
                  <a:cs typeface="Barlow Italics"/>
                  <a:sym typeface="Barlow Italics"/>
                  <a:hlinkClick r:id="rId6" tooltip="https://www.cac.gov.cn/2025-01/10/c_1738209405008163.htm"/>
                </a:rPr>
                <a:t>https://www.cac.gov.cn/2025-01/10/c_1738209405008163.htm</a:t>
              </a:r>
              <a:r>
                <a:rPr lang="en-US" sz="2499" i="1">
                  <a:solidFill>
                    <a:srgbClr val="000000"/>
                  </a:solidFill>
                  <a:latin typeface="Barlow Italics"/>
                  <a:ea typeface="Barlow Italics"/>
                  <a:cs typeface="Barlow Italics"/>
                  <a:sym typeface="Barlow Italics"/>
                </a:rPr>
                <a:t> </a:t>
              </a:r>
            </a:p>
          </p:txBody>
        </p:sp>
      </p:grpSp>
      <p:grpSp>
        <p:nvGrpSpPr>
          <p:cNvPr id="8" name="Group 8"/>
          <p:cNvGrpSpPr/>
          <p:nvPr/>
        </p:nvGrpSpPr>
        <p:grpSpPr>
          <a:xfrm>
            <a:off x="1257300" y="1241008"/>
            <a:ext cx="4994038" cy="863349"/>
            <a:chOff x="0" y="0"/>
            <a:chExt cx="6658718" cy="1151132"/>
          </a:xfrm>
        </p:grpSpPr>
        <p:sp>
          <p:nvSpPr>
            <p:cNvPr id="9" name="Freeform 9"/>
            <p:cNvSpPr/>
            <p:nvPr/>
          </p:nvSpPr>
          <p:spPr>
            <a:xfrm>
              <a:off x="0" y="0"/>
              <a:ext cx="6658718" cy="1151132"/>
            </a:xfrm>
            <a:custGeom>
              <a:avLst/>
              <a:gdLst/>
              <a:ahLst/>
              <a:cxnLst/>
              <a:rect l="l" t="t" r="r" b="b"/>
              <a:pathLst>
                <a:path w="6658718" h="1151132">
                  <a:moveTo>
                    <a:pt x="0" y="0"/>
                  </a:moveTo>
                  <a:lnTo>
                    <a:pt x="6658718" y="0"/>
                  </a:lnTo>
                  <a:lnTo>
                    <a:pt x="6658718" y="1151132"/>
                  </a:lnTo>
                  <a:lnTo>
                    <a:pt x="0" y="1151132"/>
                  </a:lnTo>
                  <a:close/>
                </a:path>
              </a:pathLst>
            </a:custGeom>
            <a:solidFill>
              <a:srgbClr val="000000">
                <a:alpha val="0"/>
              </a:srgbClr>
            </a:solidFill>
          </p:spPr>
        </p:sp>
        <p:sp>
          <p:nvSpPr>
            <p:cNvPr id="10" name="TextBox 10"/>
            <p:cNvSpPr txBox="1"/>
            <p:nvPr/>
          </p:nvSpPr>
          <p:spPr>
            <a:xfrm>
              <a:off x="0" y="57150"/>
              <a:ext cx="6658718" cy="1093982"/>
            </a:xfrm>
            <a:prstGeom prst="rect">
              <a:avLst/>
            </a:prstGeom>
          </p:spPr>
          <p:txBody>
            <a:bodyPr lIns="0" tIns="0" rIns="0" bIns="0" rtlCol="0" anchor="ctr"/>
            <a:lstStyle/>
            <a:p>
              <a:pPr algn="l">
                <a:lnSpc>
                  <a:spcPts val="4860"/>
                </a:lnSpc>
              </a:pPr>
              <a:r>
                <a:rPr lang="en-US" sz="4500">
                  <a:solidFill>
                    <a:srgbClr val="000000"/>
                  </a:solidFill>
                  <a:latin typeface="Barlow"/>
                  <a:ea typeface="Barlow"/>
                  <a:cs typeface="Barlow"/>
                  <a:sym typeface="Barlow"/>
                </a:rPr>
                <a:t>The role of MCN </a:t>
              </a:r>
            </a:p>
          </p:txBody>
        </p:sp>
      </p:grpSp>
      <p:sp>
        <p:nvSpPr>
          <p:cNvPr id="11" name="Freeform 11"/>
          <p:cNvSpPr/>
          <p:nvPr/>
        </p:nvSpPr>
        <p:spPr>
          <a:xfrm>
            <a:off x="519708" y="6651372"/>
            <a:ext cx="737592" cy="675819"/>
          </a:xfrm>
          <a:custGeom>
            <a:avLst/>
            <a:gdLst/>
            <a:ahLst/>
            <a:cxnLst/>
            <a:rect l="l" t="t" r="r" b="b"/>
            <a:pathLst>
              <a:path w="737592" h="675819">
                <a:moveTo>
                  <a:pt x="0" y="0"/>
                </a:moveTo>
                <a:lnTo>
                  <a:pt x="737592" y="0"/>
                </a:lnTo>
                <a:lnTo>
                  <a:pt x="737592" y="675818"/>
                </a:lnTo>
                <a:lnTo>
                  <a:pt x="0" y="6758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028700" y="1464530"/>
            <a:ext cx="15773400" cy="1149524"/>
            <a:chOff x="0" y="0"/>
            <a:chExt cx="21031200" cy="1532698"/>
          </a:xfrm>
        </p:grpSpPr>
        <p:sp>
          <p:nvSpPr>
            <p:cNvPr id="4" name="Freeform 4"/>
            <p:cNvSpPr/>
            <p:nvPr/>
          </p:nvSpPr>
          <p:spPr>
            <a:xfrm>
              <a:off x="0" y="0"/>
              <a:ext cx="21031200" cy="1532698"/>
            </a:xfrm>
            <a:custGeom>
              <a:avLst/>
              <a:gdLst/>
              <a:ahLst/>
              <a:cxnLst/>
              <a:rect l="l" t="t" r="r" b="b"/>
              <a:pathLst>
                <a:path w="21031200" h="1532698">
                  <a:moveTo>
                    <a:pt x="0" y="0"/>
                  </a:moveTo>
                  <a:lnTo>
                    <a:pt x="21031200" y="0"/>
                  </a:lnTo>
                  <a:lnTo>
                    <a:pt x="21031200" y="1532698"/>
                  </a:lnTo>
                  <a:lnTo>
                    <a:pt x="0" y="1532698"/>
                  </a:lnTo>
                  <a:close/>
                </a:path>
              </a:pathLst>
            </a:custGeom>
            <a:solidFill>
              <a:srgbClr val="000000">
                <a:alpha val="0"/>
              </a:srgbClr>
            </a:solidFill>
          </p:spPr>
        </p:sp>
        <p:sp>
          <p:nvSpPr>
            <p:cNvPr id="5" name="TextBox 5"/>
            <p:cNvSpPr txBox="1"/>
            <p:nvPr/>
          </p:nvSpPr>
          <p:spPr>
            <a:xfrm>
              <a:off x="0" y="57150"/>
              <a:ext cx="21031200" cy="1475548"/>
            </a:xfrm>
            <a:prstGeom prst="rect">
              <a:avLst/>
            </a:prstGeom>
          </p:spPr>
          <p:txBody>
            <a:bodyPr lIns="0" tIns="0" rIns="0" bIns="0" rtlCol="0" anchor="ctr"/>
            <a:lstStyle/>
            <a:p>
              <a:pPr algn="l">
                <a:lnSpc>
                  <a:spcPts val="6415"/>
                </a:lnSpc>
              </a:pPr>
              <a:r>
                <a:rPr lang="en-US" sz="5940">
                  <a:solidFill>
                    <a:srgbClr val="000000"/>
                  </a:solidFill>
                  <a:latin typeface="Barlow Light"/>
                  <a:ea typeface="Barlow Light"/>
                  <a:cs typeface="Barlow Light"/>
                  <a:sym typeface="Barlow Light"/>
                </a:rPr>
                <a:t>The Problem: “Lowest Price Across the Internet”</a:t>
              </a:r>
            </a:p>
          </p:txBody>
        </p:sp>
      </p:grpSp>
      <p:grpSp>
        <p:nvGrpSpPr>
          <p:cNvPr id="6" name="Group 6"/>
          <p:cNvGrpSpPr/>
          <p:nvPr/>
        </p:nvGrpSpPr>
        <p:grpSpPr>
          <a:xfrm>
            <a:off x="1028700" y="2816459"/>
            <a:ext cx="13927619" cy="5355298"/>
            <a:chOff x="0" y="0"/>
            <a:chExt cx="18570159" cy="7140398"/>
          </a:xfrm>
        </p:grpSpPr>
        <p:sp>
          <p:nvSpPr>
            <p:cNvPr id="7" name="Freeform 7"/>
            <p:cNvSpPr/>
            <p:nvPr/>
          </p:nvSpPr>
          <p:spPr>
            <a:xfrm>
              <a:off x="0" y="0"/>
              <a:ext cx="18570158" cy="7140397"/>
            </a:xfrm>
            <a:custGeom>
              <a:avLst/>
              <a:gdLst/>
              <a:ahLst/>
              <a:cxnLst/>
              <a:rect l="l" t="t" r="r" b="b"/>
              <a:pathLst>
                <a:path w="18570158" h="7140397">
                  <a:moveTo>
                    <a:pt x="0" y="0"/>
                  </a:moveTo>
                  <a:lnTo>
                    <a:pt x="18570158" y="0"/>
                  </a:lnTo>
                  <a:lnTo>
                    <a:pt x="18570158" y="7140397"/>
                  </a:lnTo>
                  <a:lnTo>
                    <a:pt x="0" y="7140397"/>
                  </a:lnTo>
                  <a:close/>
                </a:path>
              </a:pathLst>
            </a:custGeom>
            <a:solidFill>
              <a:srgbClr val="000000">
                <a:alpha val="0"/>
              </a:srgbClr>
            </a:solidFill>
          </p:spPr>
        </p:sp>
        <p:sp>
          <p:nvSpPr>
            <p:cNvPr id="8" name="TextBox 8"/>
            <p:cNvSpPr txBox="1"/>
            <p:nvPr/>
          </p:nvSpPr>
          <p:spPr>
            <a:xfrm>
              <a:off x="0" y="57150"/>
              <a:ext cx="18570159" cy="7083248"/>
            </a:xfrm>
            <a:prstGeom prst="rect">
              <a:avLst/>
            </a:prstGeom>
          </p:spPr>
          <p:txBody>
            <a:bodyPr lIns="0" tIns="0" rIns="0" bIns="0" rtlCol="0" anchor="t"/>
            <a:lstStyle/>
            <a:p>
              <a:pPr algn="l">
                <a:lnSpc>
                  <a:spcPts val="3700"/>
                </a:lnSpc>
              </a:pPr>
              <a:r>
                <a:rPr lang="en-US" sz="3700" b="1">
                  <a:solidFill>
                    <a:srgbClr val="000000"/>
                  </a:solidFill>
                  <a:latin typeface="Barlow Bold"/>
                  <a:ea typeface="Barlow Bold"/>
                  <a:cs typeface="Barlow Bold"/>
                  <a:sym typeface="Barlow Bold"/>
                </a:rPr>
                <a:t>What’s the catch?</a:t>
              </a:r>
            </a:p>
            <a:p>
              <a:pPr algn="l">
                <a:lnSpc>
                  <a:spcPts val="3700"/>
                </a:lnSpc>
              </a:pPr>
              <a:endParaRPr lang="en-US" sz="3700" b="1">
                <a:solidFill>
                  <a:srgbClr val="000000"/>
                </a:solidFill>
                <a:latin typeface="Barlow Bold"/>
                <a:ea typeface="Barlow Bold"/>
                <a:cs typeface="Barlow Bold"/>
                <a:sym typeface="Barlow Bold"/>
              </a:endParaRPr>
            </a:p>
            <a:p>
              <a:pPr marL="669608" lvl="1" indent="-334804" algn="l">
                <a:lnSpc>
                  <a:spcPts val="3700"/>
                </a:lnSpc>
                <a:buFont typeface="Arial"/>
                <a:buChar char="•"/>
              </a:pPr>
              <a:r>
                <a:rPr lang="en-US" sz="3700">
                  <a:solidFill>
                    <a:srgbClr val="000000"/>
                  </a:solidFill>
                  <a:latin typeface="Barlow"/>
                  <a:ea typeface="Barlow"/>
                  <a:cs typeface="Barlow"/>
                  <a:sym typeface="Barlow"/>
                </a:rPr>
                <a:t>MCNs often demand “全网最低价” (lowest price across all platforms)</a:t>
              </a:r>
            </a:p>
            <a:p>
              <a:pPr algn="l">
                <a:lnSpc>
                  <a:spcPts val="3700"/>
                </a:lnSpc>
              </a:pPr>
              <a:endParaRPr lang="en-US" sz="3700">
                <a:solidFill>
                  <a:srgbClr val="000000"/>
                </a:solidFill>
                <a:latin typeface="Barlow"/>
                <a:ea typeface="Barlow"/>
                <a:cs typeface="Barlow"/>
                <a:sym typeface="Barlow"/>
              </a:endParaRPr>
            </a:p>
            <a:p>
              <a:pPr marL="669608" lvl="1" indent="-334804" algn="l">
                <a:lnSpc>
                  <a:spcPts val="3700"/>
                </a:lnSpc>
                <a:buFont typeface="Arial"/>
                <a:buChar char="•"/>
              </a:pPr>
              <a:r>
                <a:rPr lang="en-US" sz="3700">
                  <a:solidFill>
                    <a:srgbClr val="000000"/>
                  </a:solidFill>
                  <a:latin typeface="Barlow"/>
                  <a:ea typeface="Barlow"/>
                  <a:cs typeface="Barlow"/>
                  <a:sym typeface="Barlow"/>
                </a:rPr>
                <a:t>Refuse — and risk being shut out from key livestream channels</a:t>
              </a:r>
            </a:p>
            <a:p>
              <a:pPr algn="l">
                <a:lnSpc>
                  <a:spcPts val="3700"/>
                </a:lnSpc>
              </a:pPr>
              <a:endParaRPr lang="en-US" sz="3700">
                <a:solidFill>
                  <a:srgbClr val="000000"/>
                </a:solidFill>
                <a:latin typeface="Barlow"/>
                <a:ea typeface="Barlow"/>
                <a:cs typeface="Barlow"/>
                <a:sym typeface="Barlow"/>
              </a:endParaRPr>
            </a:p>
            <a:p>
              <a:pPr marL="669608" lvl="1" indent="-334804" algn="l">
                <a:lnSpc>
                  <a:spcPts val="3700"/>
                </a:lnSpc>
                <a:buFont typeface="Arial"/>
                <a:buChar char="•"/>
              </a:pPr>
              <a:r>
                <a:rPr lang="en-US" sz="3700">
                  <a:solidFill>
                    <a:srgbClr val="000000"/>
                  </a:solidFill>
                  <a:latin typeface="Barlow"/>
                  <a:ea typeface="Barlow"/>
                  <a:cs typeface="Barlow"/>
                  <a:sym typeface="Barlow"/>
                </a:rPr>
                <a:t>The issue: Not just pricing — but platform power and market dominance</a:t>
              </a:r>
            </a:p>
            <a:p>
              <a:pPr algn="l">
                <a:lnSpc>
                  <a:spcPts val="3700"/>
                </a:lnSpc>
              </a:pPr>
              <a:endParaRPr lang="en-US" sz="3700">
                <a:solidFill>
                  <a:srgbClr val="000000"/>
                </a:solidFill>
                <a:latin typeface="Barlow"/>
                <a:ea typeface="Barlow"/>
                <a:cs typeface="Barlow"/>
                <a:sym typeface="Barlow"/>
              </a:endParaRPr>
            </a:p>
            <a:p>
              <a:pPr marL="669608" lvl="1" indent="-334804" algn="l">
                <a:lnSpc>
                  <a:spcPts val="3700"/>
                </a:lnSpc>
                <a:buFont typeface="Arial"/>
                <a:buChar char="•"/>
              </a:pPr>
              <a:r>
                <a:rPr lang="en-US" sz="3700" spc="14">
                  <a:solidFill>
                    <a:srgbClr val="333333"/>
                  </a:solidFill>
                  <a:latin typeface="Barlow"/>
                  <a:ea typeface="Barlow"/>
                  <a:cs typeface="Barlow"/>
                  <a:sym typeface="Barlow"/>
                </a:rPr>
                <a:t>“买贵退差价” - best price guarantee</a:t>
              </a:r>
            </a:p>
          </p:txBody>
        </p:sp>
      </p:grpSp>
      <p:sp>
        <p:nvSpPr>
          <p:cNvPr id="9" name="Freeform 9"/>
          <p:cNvSpPr/>
          <p:nvPr/>
        </p:nvSpPr>
        <p:spPr>
          <a:xfrm>
            <a:off x="12986090" y="5865720"/>
            <a:ext cx="6149433" cy="4612074"/>
          </a:xfrm>
          <a:custGeom>
            <a:avLst/>
            <a:gdLst/>
            <a:ahLst/>
            <a:cxnLst/>
            <a:rect l="l" t="t" r="r" b="b"/>
            <a:pathLst>
              <a:path w="6149433" h="4612074">
                <a:moveTo>
                  <a:pt x="0" y="0"/>
                </a:moveTo>
                <a:lnTo>
                  <a:pt x="6149433" y="0"/>
                </a:lnTo>
                <a:lnTo>
                  <a:pt x="6149433" y="4612075"/>
                </a:lnTo>
                <a:lnTo>
                  <a:pt x="0" y="4612075"/>
                </a:lnTo>
                <a:lnTo>
                  <a:pt x="0" y="0"/>
                </a:lnTo>
                <a:close/>
              </a:path>
            </a:pathLst>
          </a:custGeom>
          <a:blipFill>
            <a:blip r:embed="rId3"/>
            <a:stretch>
              <a:fillRect/>
            </a:stretch>
          </a:blipFill>
        </p:spPr>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7999929" y="1215735"/>
            <a:ext cx="9259371" cy="1403242"/>
            <a:chOff x="0" y="0"/>
            <a:chExt cx="12303125" cy="1864518"/>
          </a:xfrm>
        </p:grpSpPr>
        <p:sp>
          <p:nvSpPr>
            <p:cNvPr id="4" name="Freeform 4"/>
            <p:cNvSpPr/>
            <p:nvPr/>
          </p:nvSpPr>
          <p:spPr>
            <a:xfrm>
              <a:off x="0" y="0"/>
              <a:ext cx="12303125" cy="1864518"/>
            </a:xfrm>
            <a:custGeom>
              <a:avLst/>
              <a:gdLst/>
              <a:ahLst/>
              <a:cxnLst/>
              <a:rect l="l" t="t" r="r" b="b"/>
              <a:pathLst>
                <a:path w="12303125" h="1864518">
                  <a:moveTo>
                    <a:pt x="0" y="0"/>
                  </a:moveTo>
                  <a:lnTo>
                    <a:pt x="12303125" y="0"/>
                  </a:lnTo>
                  <a:lnTo>
                    <a:pt x="12303125" y="1864518"/>
                  </a:lnTo>
                  <a:lnTo>
                    <a:pt x="0" y="1864518"/>
                  </a:lnTo>
                  <a:close/>
                </a:path>
              </a:pathLst>
            </a:custGeom>
            <a:solidFill>
              <a:srgbClr val="000000">
                <a:alpha val="0"/>
              </a:srgbClr>
            </a:solidFill>
          </p:spPr>
        </p:sp>
        <p:sp>
          <p:nvSpPr>
            <p:cNvPr id="5" name="TextBox 5"/>
            <p:cNvSpPr txBox="1"/>
            <p:nvPr/>
          </p:nvSpPr>
          <p:spPr>
            <a:xfrm>
              <a:off x="0" y="-38100"/>
              <a:ext cx="12303125" cy="1902618"/>
            </a:xfrm>
            <a:prstGeom prst="rect">
              <a:avLst/>
            </a:prstGeom>
          </p:spPr>
          <p:txBody>
            <a:bodyPr lIns="0" tIns="0" rIns="0" bIns="0" rtlCol="0" anchor="t"/>
            <a:lstStyle/>
            <a:p>
              <a:pPr algn="l">
                <a:lnSpc>
                  <a:spcPts val="5500"/>
                </a:lnSpc>
              </a:pPr>
              <a:r>
                <a:rPr lang="en-US" sz="4375" b="1">
                  <a:solidFill>
                    <a:srgbClr val="000000"/>
                  </a:solidFill>
                  <a:latin typeface="Barlow Medium"/>
                  <a:ea typeface="Barlow Medium"/>
                  <a:cs typeface="Barlow Medium"/>
                  <a:sym typeface="Barlow Medium"/>
                </a:rPr>
                <a:t>Legal Frameworks Struggle to Keep Pace</a:t>
              </a:r>
            </a:p>
          </p:txBody>
        </p:sp>
      </p:grpSp>
      <p:grpSp>
        <p:nvGrpSpPr>
          <p:cNvPr id="6" name="Group 6"/>
          <p:cNvGrpSpPr/>
          <p:nvPr/>
        </p:nvGrpSpPr>
        <p:grpSpPr>
          <a:xfrm>
            <a:off x="7990371" y="2914474"/>
            <a:ext cx="9268929" cy="1440430"/>
            <a:chOff x="0" y="0"/>
            <a:chExt cx="12315825" cy="1913930"/>
          </a:xfrm>
        </p:grpSpPr>
        <p:sp>
          <p:nvSpPr>
            <p:cNvPr id="7" name="Freeform 7"/>
            <p:cNvSpPr/>
            <p:nvPr/>
          </p:nvSpPr>
          <p:spPr>
            <a:xfrm>
              <a:off x="6350" y="6350"/>
              <a:ext cx="12303125" cy="1901190"/>
            </a:xfrm>
            <a:custGeom>
              <a:avLst/>
              <a:gdLst/>
              <a:ahLst/>
              <a:cxnLst/>
              <a:rect l="l" t="t" r="r" b="b"/>
              <a:pathLst>
                <a:path w="12303125" h="1901190">
                  <a:moveTo>
                    <a:pt x="0" y="140970"/>
                  </a:moveTo>
                  <a:cubicBezTo>
                    <a:pt x="0" y="63119"/>
                    <a:pt x="63500" y="0"/>
                    <a:pt x="141732" y="0"/>
                  </a:cubicBezTo>
                  <a:lnTo>
                    <a:pt x="12161393" y="0"/>
                  </a:lnTo>
                  <a:cubicBezTo>
                    <a:pt x="12239752" y="0"/>
                    <a:pt x="12303125" y="63119"/>
                    <a:pt x="12303125" y="140970"/>
                  </a:cubicBezTo>
                  <a:lnTo>
                    <a:pt x="12303125" y="1760220"/>
                  </a:lnTo>
                  <a:cubicBezTo>
                    <a:pt x="12303125" y="1838071"/>
                    <a:pt x="12239625" y="1901190"/>
                    <a:pt x="12161393" y="1901190"/>
                  </a:cubicBezTo>
                  <a:lnTo>
                    <a:pt x="141732" y="1901190"/>
                  </a:lnTo>
                  <a:cubicBezTo>
                    <a:pt x="63500" y="1901190"/>
                    <a:pt x="0" y="1838071"/>
                    <a:pt x="0" y="1760220"/>
                  </a:cubicBezTo>
                  <a:close/>
                </a:path>
              </a:pathLst>
            </a:custGeom>
            <a:solidFill>
              <a:srgbClr val="790709"/>
            </a:solidFill>
          </p:spPr>
        </p:sp>
        <p:sp>
          <p:nvSpPr>
            <p:cNvPr id="8" name="Freeform 8"/>
            <p:cNvSpPr/>
            <p:nvPr/>
          </p:nvSpPr>
          <p:spPr>
            <a:xfrm>
              <a:off x="0" y="0"/>
              <a:ext cx="12315825" cy="1913890"/>
            </a:xfrm>
            <a:custGeom>
              <a:avLst/>
              <a:gdLst/>
              <a:ahLst/>
              <a:cxnLst/>
              <a:rect l="l" t="t" r="r" b="b"/>
              <a:pathLst>
                <a:path w="12315825" h="1913890">
                  <a:moveTo>
                    <a:pt x="0" y="147320"/>
                  </a:moveTo>
                  <a:cubicBezTo>
                    <a:pt x="0" y="65913"/>
                    <a:pt x="66421" y="0"/>
                    <a:pt x="148082" y="0"/>
                  </a:cubicBezTo>
                  <a:lnTo>
                    <a:pt x="12167743" y="0"/>
                  </a:lnTo>
                  <a:lnTo>
                    <a:pt x="12167743" y="6350"/>
                  </a:lnTo>
                  <a:lnTo>
                    <a:pt x="12167743" y="0"/>
                  </a:lnTo>
                  <a:cubicBezTo>
                    <a:pt x="12249531" y="0"/>
                    <a:pt x="12315825" y="65913"/>
                    <a:pt x="12315825" y="147320"/>
                  </a:cubicBezTo>
                  <a:lnTo>
                    <a:pt x="12309475" y="147320"/>
                  </a:lnTo>
                  <a:lnTo>
                    <a:pt x="12315825" y="147320"/>
                  </a:lnTo>
                  <a:lnTo>
                    <a:pt x="12315825" y="1766570"/>
                  </a:lnTo>
                  <a:lnTo>
                    <a:pt x="12309475" y="1766570"/>
                  </a:lnTo>
                  <a:lnTo>
                    <a:pt x="12315825" y="1766570"/>
                  </a:lnTo>
                  <a:cubicBezTo>
                    <a:pt x="12315825" y="1847977"/>
                    <a:pt x="12249404" y="1913890"/>
                    <a:pt x="12167743" y="1913890"/>
                  </a:cubicBezTo>
                  <a:lnTo>
                    <a:pt x="12167743" y="1907540"/>
                  </a:lnTo>
                  <a:lnTo>
                    <a:pt x="12167743" y="1913890"/>
                  </a:lnTo>
                  <a:lnTo>
                    <a:pt x="148082" y="1913890"/>
                  </a:lnTo>
                  <a:lnTo>
                    <a:pt x="148082" y="1907540"/>
                  </a:lnTo>
                  <a:lnTo>
                    <a:pt x="148082" y="1913890"/>
                  </a:lnTo>
                  <a:cubicBezTo>
                    <a:pt x="66421" y="1913890"/>
                    <a:pt x="0" y="1847977"/>
                    <a:pt x="0" y="1766570"/>
                  </a:cubicBezTo>
                  <a:lnTo>
                    <a:pt x="0" y="147320"/>
                  </a:lnTo>
                  <a:lnTo>
                    <a:pt x="6350" y="147320"/>
                  </a:lnTo>
                  <a:lnTo>
                    <a:pt x="0" y="147320"/>
                  </a:lnTo>
                  <a:moveTo>
                    <a:pt x="12700" y="147320"/>
                  </a:moveTo>
                  <a:lnTo>
                    <a:pt x="12700" y="1766570"/>
                  </a:lnTo>
                  <a:lnTo>
                    <a:pt x="6350" y="1766570"/>
                  </a:lnTo>
                  <a:lnTo>
                    <a:pt x="12700" y="1766570"/>
                  </a:lnTo>
                  <a:cubicBezTo>
                    <a:pt x="12700" y="1840865"/>
                    <a:pt x="73279" y="1901190"/>
                    <a:pt x="148082" y="1901190"/>
                  </a:cubicBezTo>
                  <a:lnTo>
                    <a:pt x="12167743" y="1901190"/>
                  </a:lnTo>
                  <a:cubicBezTo>
                    <a:pt x="12242547" y="1901190"/>
                    <a:pt x="12303125" y="1840865"/>
                    <a:pt x="12303125" y="1766570"/>
                  </a:cubicBezTo>
                  <a:lnTo>
                    <a:pt x="12303125" y="147320"/>
                  </a:lnTo>
                  <a:cubicBezTo>
                    <a:pt x="12303125" y="73025"/>
                    <a:pt x="12242547" y="12700"/>
                    <a:pt x="12167743" y="12700"/>
                  </a:cubicBezTo>
                  <a:lnTo>
                    <a:pt x="148082" y="12700"/>
                  </a:lnTo>
                  <a:lnTo>
                    <a:pt x="148082" y="6350"/>
                  </a:lnTo>
                  <a:lnTo>
                    <a:pt x="148082" y="12700"/>
                  </a:lnTo>
                  <a:cubicBezTo>
                    <a:pt x="73279" y="12700"/>
                    <a:pt x="12700" y="73025"/>
                    <a:pt x="12700" y="147320"/>
                  </a:cubicBezTo>
                  <a:close/>
                </a:path>
              </a:pathLst>
            </a:custGeom>
            <a:solidFill>
              <a:srgbClr val="922022"/>
            </a:solidFill>
          </p:spPr>
        </p:sp>
      </p:grpSp>
      <p:grpSp>
        <p:nvGrpSpPr>
          <p:cNvPr id="9" name="Group 9"/>
          <p:cNvGrpSpPr/>
          <p:nvPr/>
        </p:nvGrpSpPr>
        <p:grpSpPr>
          <a:xfrm>
            <a:off x="8257250" y="3181352"/>
            <a:ext cx="2807083" cy="350960"/>
            <a:chOff x="0" y="0"/>
            <a:chExt cx="3729832" cy="466328"/>
          </a:xfrm>
        </p:grpSpPr>
        <p:sp>
          <p:nvSpPr>
            <p:cNvPr id="10" name="Freeform 10"/>
            <p:cNvSpPr/>
            <p:nvPr/>
          </p:nvSpPr>
          <p:spPr>
            <a:xfrm>
              <a:off x="0" y="0"/>
              <a:ext cx="3729832" cy="466328"/>
            </a:xfrm>
            <a:custGeom>
              <a:avLst/>
              <a:gdLst/>
              <a:ahLst/>
              <a:cxnLst/>
              <a:rect l="l" t="t" r="r" b="b"/>
              <a:pathLst>
                <a:path w="3729832" h="466328">
                  <a:moveTo>
                    <a:pt x="0" y="0"/>
                  </a:moveTo>
                  <a:lnTo>
                    <a:pt x="3729832" y="0"/>
                  </a:lnTo>
                  <a:lnTo>
                    <a:pt x="3729832" y="466328"/>
                  </a:lnTo>
                  <a:lnTo>
                    <a:pt x="0" y="466328"/>
                  </a:lnTo>
                  <a:close/>
                </a:path>
              </a:pathLst>
            </a:custGeom>
            <a:solidFill>
              <a:srgbClr val="000000">
                <a:alpha val="0"/>
              </a:srgbClr>
            </a:solidFill>
          </p:spPr>
        </p:sp>
        <p:sp>
          <p:nvSpPr>
            <p:cNvPr id="11" name="TextBox 11"/>
            <p:cNvSpPr txBox="1"/>
            <p:nvPr/>
          </p:nvSpPr>
          <p:spPr>
            <a:xfrm>
              <a:off x="0" y="-19050"/>
              <a:ext cx="3729832" cy="485378"/>
            </a:xfrm>
            <a:prstGeom prst="rect">
              <a:avLst/>
            </a:prstGeom>
          </p:spPr>
          <p:txBody>
            <a:bodyPr lIns="0" tIns="0" rIns="0" bIns="0" rtlCol="0" anchor="t"/>
            <a:lstStyle/>
            <a:p>
              <a:pPr algn="l">
                <a:lnSpc>
                  <a:spcPts val="2750"/>
                </a:lnSpc>
              </a:pPr>
              <a:r>
                <a:rPr lang="en-US" sz="2187" b="1">
                  <a:solidFill>
                    <a:srgbClr val="FFFFFF"/>
                  </a:solidFill>
                  <a:latin typeface="Barlow Medium"/>
                  <a:ea typeface="Barlow Medium"/>
                  <a:cs typeface="Barlow Medium"/>
                  <a:sym typeface="Barlow Medium"/>
                </a:rPr>
                <a:t>Distribution Control</a:t>
              </a:r>
            </a:p>
          </p:txBody>
        </p:sp>
      </p:grpSp>
      <p:grpSp>
        <p:nvGrpSpPr>
          <p:cNvPr id="12" name="Group 12"/>
          <p:cNvGrpSpPr/>
          <p:nvPr/>
        </p:nvGrpSpPr>
        <p:grpSpPr>
          <a:xfrm>
            <a:off x="8257250" y="3683749"/>
            <a:ext cx="8735172" cy="404276"/>
            <a:chOff x="0" y="0"/>
            <a:chExt cx="11606610" cy="537170"/>
          </a:xfrm>
        </p:grpSpPr>
        <p:sp>
          <p:nvSpPr>
            <p:cNvPr id="13" name="Freeform 13"/>
            <p:cNvSpPr/>
            <p:nvPr/>
          </p:nvSpPr>
          <p:spPr>
            <a:xfrm>
              <a:off x="0" y="0"/>
              <a:ext cx="11606610" cy="537170"/>
            </a:xfrm>
            <a:custGeom>
              <a:avLst/>
              <a:gdLst/>
              <a:ahLst/>
              <a:cxnLst/>
              <a:rect l="l" t="t" r="r" b="b"/>
              <a:pathLst>
                <a:path w="11606610" h="537170">
                  <a:moveTo>
                    <a:pt x="0" y="0"/>
                  </a:moveTo>
                  <a:lnTo>
                    <a:pt x="11606610" y="0"/>
                  </a:lnTo>
                  <a:lnTo>
                    <a:pt x="11606610" y="537170"/>
                  </a:lnTo>
                  <a:lnTo>
                    <a:pt x="0" y="537170"/>
                  </a:lnTo>
                  <a:close/>
                </a:path>
              </a:pathLst>
            </a:custGeom>
            <a:solidFill>
              <a:srgbClr val="000000">
                <a:alpha val="0"/>
              </a:srgbClr>
            </a:solidFill>
          </p:spPr>
        </p:sp>
        <p:sp>
          <p:nvSpPr>
            <p:cNvPr id="14" name="TextBox 14"/>
            <p:cNvSpPr txBox="1"/>
            <p:nvPr/>
          </p:nvSpPr>
          <p:spPr>
            <a:xfrm>
              <a:off x="0" y="-85725"/>
              <a:ext cx="11606610" cy="622895"/>
            </a:xfrm>
            <a:prstGeom prst="rect">
              <a:avLst/>
            </a:prstGeom>
          </p:spPr>
          <p:txBody>
            <a:bodyPr lIns="0" tIns="0" rIns="0" bIns="0" rtlCol="0" anchor="t"/>
            <a:lstStyle/>
            <a:p>
              <a:pPr algn="l">
                <a:lnSpc>
                  <a:spcPts val="3125"/>
                </a:lnSpc>
              </a:pPr>
              <a:r>
                <a:rPr lang="en-US" sz="1937">
                  <a:solidFill>
                    <a:srgbClr val="FFFFFF"/>
                  </a:solidFill>
                  <a:latin typeface="Barlow"/>
                  <a:ea typeface="Barlow"/>
                  <a:cs typeface="Barlow"/>
                  <a:sym typeface="Barlow"/>
                </a:rPr>
                <a:t>Emerging models challenge existing control over product distribution.</a:t>
              </a:r>
            </a:p>
          </p:txBody>
        </p:sp>
      </p:grpSp>
      <p:grpSp>
        <p:nvGrpSpPr>
          <p:cNvPr id="15" name="Group 15"/>
          <p:cNvGrpSpPr/>
          <p:nvPr/>
        </p:nvGrpSpPr>
        <p:grpSpPr>
          <a:xfrm>
            <a:off x="7990371" y="4597887"/>
            <a:ext cx="9268929" cy="1440430"/>
            <a:chOff x="0" y="0"/>
            <a:chExt cx="12315825" cy="1913930"/>
          </a:xfrm>
        </p:grpSpPr>
        <p:sp>
          <p:nvSpPr>
            <p:cNvPr id="16" name="Freeform 16"/>
            <p:cNvSpPr/>
            <p:nvPr/>
          </p:nvSpPr>
          <p:spPr>
            <a:xfrm>
              <a:off x="6350" y="6350"/>
              <a:ext cx="12303125" cy="1901190"/>
            </a:xfrm>
            <a:custGeom>
              <a:avLst/>
              <a:gdLst/>
              <a:ahLst/>
              <a:cxnLst/>
              <a:rect l="l" t="t" r="r" b="b"/>
              <a:pathLst>
                <a:path w="12303125" h="1901190">
                  <a:moveTo>
                    <a:pt x="0" y="140970"/>
                  </a:moveTo>
                  <a:cubicBezTo>
                    <a:pt x="0" y="63119"/>
                    <a:pt x="63500" y="0"/>
                    <a:pt x="141732" y="0"/>
                  </a:cubicBezTo>
                  <a:lnTo>
                    <a:pt x="12161393" y="0"/>
                  </a:lnTo>
                  <a:cubicBezTo>
                    <a:pt x="12239752" y="0"/>
                    <a:pt x="12303125" y="63119"/>
                    <a:pt x="12303125" y="140970"/>
                  </a:cubicBezTo>
                  <a:lnTo>
                    <a:pt x="12303125" y="1760220"/>
                  </a:lnTo>
                  <a:cubicBezTo>
                    <a:pt x="12303125" y="1838071"/>
                    <a:pt x="12239625" y="1901190"/>
                    <a:pt x="12161393" y="1901190"/>
                  </a:cubicBezTo>
                  <a:lnTo>
                    <a:pt x="141732" y="1901190"/>
                  </a:lnTo>
                  <a:cubicBezTo>
                    <a:pt x="63500" y="1901190"/>
                    <a:pt x="0" y="1838071"/>
                    <a:pt x="0" y="1760220"/>
                  </a:cubicBezTo>
                  <a:close/>
                </a:path>
              </a:pathLst>
            </a:custGeom>
            <a:solidFill>
              <a:srgbClr val="790709"/>
            </a:solidFill>
          </p:spPr>
        </p:sp>
        <p:sp>
          <p:nvSpPr>
            <p:cNvPr id="17" name="Freeform 17"/>
            <p:cNvSpPr/>
            <p:nvPr/>
          </p:nvSpPr>
          <p:spPr>
            <a:xfrm>
              <a:off x="0" y="0"/>
              <a:ext cx="12315825" cy="1913890"/>
            </a:xfrm>
            <a:custGeom>
              <a:avLst/>
              <a:gdLst/>
              <a:ahLst/>
              <a:cxnLst/>
              <a:rect l="l" t="t" r="r" b="b"/>
              <a:pathLst>
                <a:path w="12315825" h="1913890">
                  <a:moveTo>
                    <a:pt x="0" y="147320"/>
                  </a:moveTo>
                  <a:cubicBezTo>
                    <a:pt x="0" y="65913"/>
                    <a:pt x="66421" y="0"/>
                    <a:pt x="148082" y="0"/>
                  </a:cubicBezTo>
                  <a:lnTo>
                    <a:pt x="12167743" y="0"/>
                  </a:lnTo>
                  <a:lnTo>
                    <a:pt x="12167743" y="6350"/>
                  </a:lnTo>
                  <a:lnTo>
                    <a:pt x="12167743" y="0"/>
                  </a:lnTo>
                  <a:cubicBezTo>
                    <a:pt x="12249531" y="0"/>
                    <a:pt x="12315825" y="65913"/>
                    <a:pt x="12315825" y="147320"/>
                  </a:cubicBezTo>
                  <a:lnTo>
                    <a:pt x="12309475" y="147320"/>
                  </a:lnTo>
                  <a:lnTo>
                    <a:pt x="12315825" y="147320"/>
                  </a:lnTo>
                  <a:lnTo>
                    <a:pt x="12315825" y="1766570"/>
                  </a:lnTo>
                  <a:lnTo>
                    <a:pt x="12309475" y="1766570"/>
                  </a:lnTo>
                  <a:lnTo>
                    <a:pt x="12315825" y="1766570"/>
                  </a:lnTo>
                  <a:cubicBezTo>
                    <a:pt x="12315825" y="1847977"/>
                    <a:pt x="12249404" y="1913890"/>
                    <a:pt x="12167743" y="1913890"/>
                  </a:cubicBezTo>
                  <a:lnTo>
                    <a:pt x="12167743" y="1907540"/>
                  </a:lnTo>
                  <a:lnTo>
                    <a:pt x="12167743" y="1913890"/>
                  </a:lnTo>
                  <a:lnTo>
                    <a:pt x="148082" y="1913890"/>
                  </a:lnTo>
                  <a:lnTo>
                    <a:pt x="148082" y="1907540"/>
                  </a:lnTo>
                  <a:lnTo>
                    <a:pt x="148082" y="1913890"/>
                  </a:lnTo>
                  <a:cubicBezTo>
                    <a:pt x="66421" y="1913890"/>
                    <a:pt x="0" y="1847977"/>
                    <a:pt x="0" y="1766570"/>
                  </a:cubicBezTo>
                  <a:lnTo>
                    <a:pt x="0" y="147320"/>
                  </a:lnTo>
                  <a:lnTo>
                    <a:pt x="6350" y="147320"/>
                  </a:lnTo>
                  <a:lnTo>
                    <a:pt x="0" y="147320"/>
                  </a:lnTo>
                  <a:moveTo>
                    <a:pt x="12700" y="147320"/>
                  </a:moveTo>
                  <a:lnTo>
                    <a:pt x="12700" y="1766570"/>
                  </a:lnTo>
                  <a:lnTo>
                    <a:pt x="6350" y="1766570"/>
                  </a:lnTo>
                  <a:lnTo>
                    <a:pt x="12700" y="1766570"/>
                  </a:lnTo>
                  <a:cubicBezTo>
                    <a:pt x="12700" y="1840865"/>
                    <a:pt x="73279" y="1901190"/>
                    <a:pt x="148082" y="1901190"/>
                  </a:cubicBezTo>
                  <a:lnTo>
                    <a:pt x="12167743" y="1901190"/>
                  </a:lnTo>
                  <a:cubicBezTo>
                    <a:pt x="12242547" y="1901190"/>
                    <a:pt x="12303125" y="1840865"/>
                    <a:pt x="12303125" y="1766570"/>
                  </a:cubicBezTo>
                  <a:lnTo>
                    <a:pt x="12303125" y="147320"/>
                  </a:lnTo>
                  <a:cubicBezTo>
                    <a:pt x="12303125" y="73025"/>
                    <a:pt x="12242547" y="12700"/>
                    <a:pt x="12167743" y="12700"/>
                  </a:cubicBezTo>
                  <a:lnTo>
                    <a:pt x="148082" y="12700"/>
                  </a:lnTo>
                  <a:lnTo>
                    <a:pt x="148082" y="6350"/>
                  </a:lnTo>
                  <a:lnTo>
                    <a:pt x="148082" y="12700"/>
                  </a:lnTo>
                  <a:cubicBezTo>
                    <a:pt x="73279" y="12700"/>
                    <a:pt x="12700" y="73025"/>
                    <a:pt x="12700" y="147320"/>
                  </a:cubicBezTo>
                  <a:close/>
                </a:path>
              </a:pathLst>
            </a:custGeom>
            <a:solidFill>
              <a:srgbClr val="922022"/>
            </a:solidFill>
          </p:spPr>
        </p:sp>
      </p:grpSp>
      <p:grpSp>
        <p:nvGrpSpPr>
          <p:cNvPr id="18" name="Group 18"/>
          <p:cNvGrpSpPr/>
          <p:nvPr/>
        </p:nvGrpSpPr>
        <p:grpSpPr>
          <a:xfrm>
            <a:off x="8257250" y="4864766"/>
            <a:ext cx="2807083" cy="350960"/>
            <a:chOff x="0" y="0"/>
            <a:chExt cx="3729832" cy="466328"/>
          </a:xfrm>
        </p:grpSpPr>
        <p:sp>
          <p:nvSpPr>
            <p:cNvPr id="19" name="Freeform 19"/>
            <p:cNvSpPr/>
            <p:nvPr/>
          </p:nvSpPr>
          <p:spPr>
            <a:xfrm>
              <a:off x="0" y="0"/>
              <a:ext cx="3729832" cy="466328"/>
            </a:xfrm>
            <a:custGeom>
              <a:avLst/>
              <a:gdLst/>
              <a:ahLst/>
              <a:cxnLst/>
              <a:rect l="l" t="t" r="r" b="b"/>
              <a:pathLst>
                <a:path w="3729832" h="466328">
                  <a:moveTo>
                    <a:pt x="0" y="0"/>
                  </a:moveTo>
                  <a:lnTo>
                    <a:pt x="3729832" y="0"/>
                  </a:lnTo>
                  <a:lnTo>
                    <a:pt x="3729832" y="466328"/>
                  </a:lnTo>
                  <a:lnTo>
                    <a:pt x="0" y="466328"/>
                  </a:lnTo>
                  <a:close/>
                </a:path>
              </a:pathLst>
            </a:custGeom>
            <a:solidFill>
              <a:srgbClr val="000000">
                <a:alpha val="0"/>
              </a:srgbClr>
            </a:solidFill>
          </p:spPr>
        </p:sp>
        <p:sp>
          <p:nvSpPr>
            <p:cNvPr id="20" name="TextBox 20"/>
            <p:cNvSpPr txBox="1"/>
            <p:nvPr/>
          </p:nvSpPr>
          <p:spPr>
            <a:xfrm>
              <a:off x="0" y="-19050"/>
              <a:ext cx="3729832" cy="485378"/>
            </a:xfrm>
            <a:prstGeom prst="rect">
              <a:avLst/>
            </a:prstGeom>
          </p:spPr>
          <p:txBody>
            <a:bodyPr lIns="0" tIns="0" rIns="0" bIns="0" rtlCol="0" anchor="t"/>
            <a:lstStyle/>
            <a:p>
              <a:pPr algn="l">
                <a:lnSpc>
                  <a:spcPts val="2750"/>
                </a:lnSpc>
              </a:pPr>
              <a:r>
                <a:rPr lang="en-US" sz="2187" b="1">
                  <a:solidFill>
                    <a:srgbClr val="FFFFFF"/>
                  </a:solidFill>
                  <a:latin typeface="Barlow Medium"/>
                  <a:ea typeface="Barlow Medium"/>
                  <a:cs typeface="Barlow Medium"/>
                  <a:sym typeface="Barlow Medium"/>
                </a:rPr>
                <a:t>Consumer Protection</a:t>
              </a:r>
            </a:p>
          </p:txBody>
        </p:sp>
      </p:grpSp>
      <p:grpSp>
        <p:nvGrpSpPr>
          <p:cNvPr id="21" name="Group 21"/>
          <p:cNvGrpSpPr/>
          <p:nvPr/>
        </p:nvGrpSpPr>
        <p:grpSpPr>
          <a:xfrm>
            <a:off x="8257250" y="5367162"/>
            <a:ext cx="8735172" cy="404276"/>
            <a:chOff x="0" y="0"/>
            <a:chExt cx="11606610" cy="537170"/>
          </a:xfrm>
        </p:grpSpPr>
        <p:sp>
          <p:nvSpPr>
            <p:cNvPr id="22" name="Freeform 22"/>
            <p:cNvSpPr/>
            <p:nvPr/>
          </p:nvSpPr>
          <p:spPr>
            <a:xfrm>
              <a:off x="0" y="0"/>
              <a:ext cx="11606610" cy="537170"/>
            </a:xfrm>
            <a:custGeom>
              <a:avLst/>
              <a:gdLst/>
              <a:ahLst/>
              <a:cxnLst/>
              <a:rect l="l" t="t" r="r" b="b"/>
              <a:pathLst>
                <a:path w="11606610" h="537170">
                  <a:moveTo>
                    <a:pt x="0" y="0"/>
                  </a:moveTo>
                  <a:lnTo>
                    <a:pt x="11606610" y="0"/>
                  </a:lnTo>
                  <a:lnTo>
                    <a:pt x="11606610" y="537170"/>
                  </a:lnTo>
                  <a:lnTo>
                    <a:pt x="0" y="537170"/>
                  </a:lnTo>
                  <a:close/>
                </a:path>
              </a:pathLst>
            </a:custGeom>
            <a:solidFill>
              <a:srgbClr val="000000">
                <a:alpha val="0"/>
              </a:srgbClr>
            </a:solidFill>
          </p:spPr>
        </p:sp>
        <p:sp>
          <p:nvSpPr>
            <p:cNvPr id="23" name="TextBox 23"/>
            <p:cNvSpPr txBox="1"/>
            <p:nvPr/>
          </p:nvSpPr>
          <p:spPr>
            <a:xfrm>
              <a:off x="0" y="-85725"/>
              <a:ext cx="11606610" cy="622895"/>
            </a:xfrm>
            <a:prstGeom prst="rect">
              <a:avLst/>
            </a:prstGeom>
          </p:spPr>
          <p:txBody>
            <a:bodyPr lIns="0" tIns="0" rIns="0" bIns="0" rtlCol="0" anchor="t"/>
            <a:lstStyle/>
            <a:p>
              <a:pPr algn="l">
                <a:lnSpc>
                  <a:spcPts val="3125"/>
                </a:lnSpc>
              </a:pPr>
              <a:r>
                <a:rPr lang="en-US" sz="1937">
                  <a:solidFill>
                    <a:srgbClr val="FFFFFF"/>
                  </a:solidFill>
                  <a:latin typeface="Barlow"/>
                  <a:ea typeface="Barlow"/>
                  <a:cs typeface="Barlow"/>
                  <a:sym typeface="Barlow"/>
                </a:rPr>
                <a:t>New forms raise questions on safeguarding consumers effectively.</a:t>
              </a:r>
            </a:p>
          </p:txBody>
        </p:sp>
      </p:grpSp>
      <p:grpSp>
        <p:nvGrpSpPr>
          <p:cNvPr id="24" name="Group 24"/>
          <p:cNvGrpSpPr/>
          <p:nvPr/>
        </p:nvGrpSpPr>
        <p:grpSpPr>
          <a:xfrm>
            <a:off x="7990371" y="6281301"/>
            <a:ext cx="9268929" cy="1440430"/>
            <a:chOff x="0" y="0"/>
            <a:chExt cx="12315825" cy="1913930"/>
          </a:xfrm>
        </p:grpSpPr>
        <p:sp>
          <p:nvSpPr>
            <p:cNvPr id="25" name="Freeform 25"/>
            <p:cNvSpPr/>
            <p:nvPr/>
          </p:nvSpPr>
          <p:spPr>
            <a:xfrm>
              <a:off x="6350" y="6350"/>
              <a:ext cx="12303125" cy="1901190"/>
            </a:xfrm>
            <a:custGeom>
              <a:avLst/>
              <a:gdLst/>
              <a:ahLst/>
              <a:cxnLst/>
              <a:rect l="l" t="t" r="r" b="b"/>
              <a:pathLst>
                <a:path w="12303125" h="1901190">
                  <a:moveTo>
                    <a:pt x="0" y="140970"/>
                  </a:moveTo>
                  <a:cubicBezTo>
                    <a:pt x="0" y="63119"/>
                    <a:pt x="63500" y="0"/>
                    <a:pt x="141732" y="0"/>
                  </a:cubicBezTo>
                  <a:lnTo>
                    <a:pt x="12161393" y="0"/>
                  </a:lnTo>
                  <a:cubicBezTo>
                    <a:pt x="12239752" y="0"/>
                    <a:pt x="12303125" y="63119"/>
                    <a:pt x="12303125" y="140970"/>
                  </a:cubicBezTo>
                  <a:lnTo>
                    <a:pt x="12303125" y="1760220"/>
                  </a:lnTo>
                  <a:cubicBezTo>
                    <a:pt x="12303125" y="1838071"/>
                    <a:pt x="12239625" y="1901190"/>
                    <a:pt x="12161393" y="1901190"/>
                  </a:cubicBezTo>
                  <a:lnTo>
                    <a:pt x="141732" y="1901190"/>
                  </a:lnTo>
                  <a:cubicBezTo>
                    <a:pt x="63500" y="1901190"/>
                    <a:pt x="0" y="1838071"/>
                    <a:pt x="0" y="1760220"/>
                  </a:cubicBezTo>
                  <a:close/>
                </a:path>
              </a:pathLst>
            </a:custGeom>
            <a:solidFill>
              <a:srgbClr val="790709"/>
            </a:solidFill>
          </p:spPr>
        </p:sp>
        <p:sp>
          <p:nvSpPr>
            <p:cNvPr id="26" name="Freeform 26"/>
            <p:cNvSpPr/>
            <p:nvPr/>
          </p:nvSpPr>
          <p:spPr>
            <a:xfrm>
              <a:off x="0" y="0"/>
              <a:ext cx="12315825" cy="1913890"/>
            </a:xfrm>
            <a:custGeom>
              <a:avLst/>
              <a:gdLst/>
              <a:ahLst/>
              <a:cxnLst/>
              <a:rect l="l" t="t" r="r" b="b"/>
              <a:pathLst>
                <a:path w="12315825" h="1913890">
                  <a:moveTo>
                    <a:pt x="0" y="147320"/>
                  </a:moveTo>
                  <a:cubicBezTo>
                    <a:pt x="0" y="65913"/>
                    <a:pt x="66421" y="0"/>
                    <a:pt x="148082" y="0"/>
                  </a:cubicBezTo>
                  <a:lnTo>
                    <a:pt x="12167743" y="0"/>
                  </a:lnTo>
                  <a:lnTo>
                    <a:pt x="12167743" y="6350"/>
                  </a:lnTo>
                  <a:lnTo>
                    <a:pt x="12167743" y="0"/>
                  </a:lnTo>
                  <a:cubicBezTo>
                    <a:pt x="12249531" y="0"/>
                    <a:pt x="12315825" y="65913"/>
                    <a:pt x="12315825" y="147320"/>
                  </a:cubicBezTo>
                  <a:lnTo>
                    <a:pt x="12309475" y="147320"/>
                  </a:lnTo>
                  <a:lnTo>
                    <a:pt x="12315825" y="147320"/>
                  </a:lnTo>
                  <a:lnTo>
                    <a:pt x="12315825" y="1766570"/>
                  </a:lnTo>
                  <a:lnTo>
                    <a:pt x="12309475" y="1766570"/>
                  </a:lnTo>
                  <a:lnTo>
                    <a:pt x="12315825" y="1766570"/>
                  </a:lnTo>
                  <a:cubicBezTo>
                    <a:pt x="12315825" y="1847977"/>
                    <a:pt x="12249404" y="1913890"/>
                    <a:pt x="12167743" y="1913890"/>
                  </a:cubicBezTo>
                  <a:lnTo>
                    <a:pt x="12167743" y="1907540"/>
                  </a:lnTo>
                  <a:lnTo>
                    <a:pt x="12167743" y="1913890"/>
                  </a:lnTo>
                  <a:lnTo>
                    <a:pt x="148082" y="1913890"/>
                  </a:lnTo>
                  <a:lnTo>
                    <a:pt x="148082" y="1907540"/>
                  </a:lnTo>
                  <a:lnTo>
                    <a:pt x="148082" y="1913890"/>
                  </a:lnTo>
                  <a:cubicBezTo>
                    <a:pt x="66421" y="1913890"/>
                    <a:pt x="0" y="1847977"/>
                    <a:pt x="0" y="1766570"/>
                  </a:cubicBezTo>
                  <a:lnTo>
                    <a:pt x="0" y="147320"/>
                  </a:lnTo>
                  <a:lnTo>
                    <a:pt x="6350" y="147320"/>
                  </a:lnTo>
                  <a:lnTo>
                    <a:pt x="0" y="147320"/>
                  </a:lnTo>
                  <a:moveTo>
                    <a:pt x="12700" y="147320"/>
                  </a:moveTo>
                  <a:lnTo>
                    <a:pt x="12700" y="1766570"/>
                  </a:lnTo>
                  <a:lnTo>
                    <a:pt x="6350" y="1766570"/>
                  </a:lnTo>
                  <a:lnTo>
                    <a:pt x="12700" y="1766570"/>
                  </a:lnTo>
                  <a:cubicBezTo>
                    <a:pt x="12700" y="1840865"/>
                    <a:pt x="73279" y="1901190"/>
                    <a:pt x="148082" y="1901190"/>
                  </a:cubicBezTo>
                  <a:lnTo>
                    <a:pt x="12167743" y="1901190"/>
                  </a:lnTo>
                  <a:cubicBezTo>
                    <a:pt x="12242547" y="1901190"/>
                    <a:pt x="12303125" y="1840865"/>
                    <a:pt x="12303125" y="1766570"/>
                  </a:cubicBezTo>
                  <a:lnTo>
                    <a:pt x="12303125" y="147320"/>
                  </a:lnTo>
                  <a:cubicBezTo>
                    <a:pt x="12303125" y="73025"/>
                    <a:pt x="12242547" y="12700"/>
                    <a:pt x="12167743" y="12700"/>
                  </a:cubicBezTo>
                  <a:lnTo>
                    <a:pt x="148082" y="12700"/>
                  </a:lnTo>
                  <a:lnTo>
                    <a:pt x="148082" y="6350"/>
                  </a:lnTo>
                  <a:lnTo>
                    <a:pt x="148082" y="12700"/>
                  </a:lnTo>
                  <a:cubicBezTo>
                    <a:pt x="73279" y="12700"/>
                    <a:pt x="12700" y="73025"/>
                    <a:pt x="12700" y="147320"/>
                  </a:cubicBezTo>
                  <a:close/>
                </a:path>
              </a:pathLst>
            </a:custGeom>
            <a:solidFill>
              <a:srgbClr val="922022"/>
            </a:solidFill>
          </p:spPr>
        </p:sp>
      </p:grpSp>
      <p:grpSp>
        <p:nvGrpSpPr>
          <p:cNvPr id="27" name="Group 27"/>
          <p:cNvGrpSpPr/>
          <p:nvPr/>
        </p:nvGrpSpPr>
        <p:grpSpPr>
          <a:xfrm>
            <a:off x="8257250" y="6548179"/>
            <a:ext cx="2807083" cy="350960"/>
            <a:chOff x="0" y="0"/>
            <a:chExt cx="3729832" cy="466328"/>
          </a:xfrm>
        </p:grpSpPr>
        <p:sp>
          <p:nvSpPr>
            <p:cNvPr id="28" name="Freeform 28"/>
            <p:cNvSpPr/>
            <p:nvPr/>
          </p:nvSpPr>
          <p:spPr>
            <a:xfrm>
              <a:off x="0" y="0"/>
              <a:ext cx="3729832" cy="466328"/>
            </a:xfrm>
            <a:custGeom>
              <a:avLst/>
              <a:gdLst/>
              <a:ahLst/>
              <a:cxnLst/>
              <a:rect l="l" t="t" r="r" b="b"/>
              <a:pathLst>
                <a:path w="3729832" h="466328">
                  <a:moveTo>
                    <a:pt x="0" y="0"/>
                  </a:moveTo>
                  <a:lnTo>
                    <a:pt x="3729832" y="0"/>
                  </a:lnTo>
                  <a:lnTo>
                    <a:pt x="3729832" y="466328"/>
                  </a:lnTo>
                  <a:lnTo>
                    <a:pt x="0" y="466328"/>
                  </a:lnTo>
                  <a:close/>
                </a:path>
              </a:pathLst>
            </a:custGeom>
            <a:solidFill>
              <a:srgbClr val="000000">
                <a:alpha val="0"/>
              </a:srgbClr>
            </a:solidFill>
          </p:spPr>
        </p:sp>
        <p:sp>
          <p:nvSpPr>
            <p:cNvPr id="29" name="TextBox 29"/>
            <p:cNvSpPr txBox="1"/>
            <p:nvPr/>
          </p:nvSpPr>
          <p:spPr>
            <a:xfrm>
              <a:off x="0" y="-19050"/>
              <a:ext cx="3729832" cy="485378"/>
            </a:xfrm>
            <a:prstGeom prst="rect">
              <a:avLst/>
            </a:prstGeom>
          </p:spPr>
          <p:txBody>
            <a:bodyPr lIns="0" tIns="0" rIns="0" bIns="0" rtlCol="0" anchor="t"/>
            <a:lstStyle/>
            <a:p>
              <a:pPr algn="l">
                <a:lnSpc>
                  <a:spcPts val="2750"/>
                </a:lnSpc>
              </a:pPr>
              <a:r>
                <a:rPr lang="en-US" sz="2187" b="1">
                  <a:solidFill>
                    <a:srgbClr val="FFFFFF"/>
                  </a:solidFill>
                  <a:latin typeface="Barlow Medium"/>
                  <a:ea typeface="Barlow Medium"/>
                  <a:cs typeface="Barlow Medium"/>
                  <a:sym typeface="Barlow Medium"/>
                </a:rPr>
                <a:t>Platform Liability</a:t>
              </a:r>
            </a:p>
          </p:txBody>
        </p:sp>
      </p:grpSp>
      <p:grpSp>
        <p:nvGrpSpPr>
          <p:cNvPr id="30" name="Group 30"/>
          <p:cNvGrpSpPr/>
          <p:nvPr/>
        </p:nvGrpSpPr>
        <p:grpSpPr>
          <a:xfrm>
            <a:off x="8257250" y="7050576"/>
            <a:ext cx="8735172" cy="404276"/>
            <a:chOff x="0" y="0"/>
            <a:chExt cx="11606610" cy="537170"/>
          </a:xfrm>
        </p:grpSpPr>
        <p:sp>
          <p:nvSpPr>
            <p:cNvPr id="31" name="Freeform 31"/>
            <p:cNvSpPr/>
            <p:nvPr/>
          </p:nvSpPr>
          <p:spPr>
            <a:xfrm>
              <a:off x="0" y="0"/>
              <a:ext cx="11606610" cy="537170"/>
            </a:xfrm>
            <a:custGeom>
              <a:avLst/>
              <a:gdLst/>
              <a:ahLst/>
              <a:cxnLst/>
              <a:rect l="l" t="t" r="r" b="b"/>
              <a:pathLst>
                <a:path w="11606610" h="537170">
                  <a:moveTo>
                    <a:pt x="0" y="0"/>
                  </a:moveTo>
                  <a:lnTo>
                    <a:pt x="11606610" y="0"/>
                  </a:lnTo>
                  <a:lnTo>
                    <a:pt x="11606610" y="537170"/>
                  </a:lnTo>
                  <a:lnTo>
                    <a:pt x="0" y="537170"/>
                  </a:lnTo>
                  <a:close/>
                </a:path>
              </a:pathLst>
            </a:custGeom>
            <a:solidFill>
              <a:srgbClr val="000000">
                <a:alpha val="0"/>
              </a:srgbClr>
            </a:solidFill>
          </p:spPr>
        </p:sp>
        <p:sp>
          <p:nvSpPr>
            <p:cNvPr id="32" name="TextBox 32"/>
            <p:cNvSpPr txBox="1"/>
            <p:nvPr/>
          </p:nvSpPr>
          <p:spPr>
            <a:xfrm>
              <a:off x="0" y="-85725"/>
              <a:ext cx="11606610" cy="622895"/>
            </a:xfrm>
            <a:prstGeom prst="rect">
              <a:avLst/>
            </a:prstGeom>
          </p:spPr>
          <p:txBody>
            <a:bodyPr lIns="0" tIns="0" rIns="0" bIns="0" rtlCol="0" anchor="t"/>
            <a:lstStyle/>
            <a:p>
              <a:pPr algn="l">
                <a:lnSpc>
                  <a:spcPts val="3125"/>
                </a:lnSpc>
              </a:pPr>
              <a:r>
                <a:rPr lang="en-US" sz="1937">
                  <a:solidFill>
                    <a:srgbClr val="FFFFFF"/>
                  </a:solidFill>
                  <a:latin typeface="Barlow"/>
                  <a:ea typeface="Barlow"/>
                  <a:cs typeface="Barlow"/>
                  <a:sym typeface="Barlow"/>
                </a:rPr>
                <a:t>Accountability for platforms becomes complex in new digital roles.</a:t>
              </a:r>
            </a:p>
          </p:txBody>
        </p:sp>
      </p:grpSp>
      <p:grpSp>
        <p:nvGrpSpPr>
          <p:cNvPr id="33" name="Group 33"/>
          <p:cNvGrpSpPr/>
          <p:nvPr/>
        </p:nvGrpSpPr>
        <p:grpSpPr>
          <a:xfrm>
            <a:off x="7990371" y="7964714"/>
            <a:ext cx="9268929" cy="1440430"/>
            <a:chOff x="0" y="0"/>
            <a:chExt cx="12315825" cy="1913930"/>
          </a:xfrm>
        </p:grpSpPr>
        <p:sp>
          <p:nvSpPr>
            <p:cNvPr id="34" name="Freeform 34"/>
            <p:cNvSpPr/>
            <p:nvPr/>
          </p:nvSpPr>
          <p:spPr>
            <a:xfrm>
              <a:off x="6350" y="6350"/>
              <a:ext cx="12303125" cy="1901190"/>
            </a:xfrm>
            <a:custGeom>
              <a:avLst/>
              <a:gdLst/>
              <a:ahLst/>
              <a:cxnLst/>
              <a:rect l="l" t="t" r="r" b="b"/>
              <a:pathLst>
                <a:path w="12303125" h="1901190">
                  <a:moveTo>
                    <a:pt x="0" y="140970"/>
                  </a:moveTo>
                  <a:cubicBezTo>
                    <a:pt x="0" y="63119"/>
                    <a:pt x="63500" y="0"/>
                    <a:pt x="141732" y="0"/>
                  </a:cubicBezTo>
                  <a:lnTo>
                    <a:pt x="12161393" y="0"/>
                  </a:lnTo>
                  <a:cubicBezTo>
                    <a:pt x="12239752" y="0"/>
                    <a:pt x="12303125" y="63119"/>
                    <a:pt x="12303125" y="140970"/>
                  </a:cubicBezTo>
                  <a:lnTo>
                    <a:pt x="12303125" y="1760220"/>
                  </a:lnTo>
                  <a:cubicBezTo>
                    <a:pt x="12303125" y="1838071"/>
                    <a:pt x="12239625" y="1901190"/>
                    <a:pt x="12161393" y="1901190"/>
                  </a:cubicBezTo>
                  <a:lnTo>
                    <a:pt x="141732" y="1901190"/>
                  </a:lnTo>
                  <a:cubicBezTo>
                    <a:pt x="63500" y="1901190"/>
                    <a:pt x="0" y="1838071"/>
                    <a:pt x="0" y="1760220"/>
                  </a:cubicBezTo>
                  <a:close/>
                </a:path>
              </a:pathLst>
            </a:custGeom>
            <a:solidFill>
              <a:srgbClr val="790709"/>
            </a:solidFill>
          </p:spPr>
        </p:sp>
        <p:sp>
          <p:nvSpPr>
            <p:cNvPr id="35" name="Freeform 35"/>
            <p:cNvSpPr/>
            <p:nvPr/>
          </p:nvSpPr>
          <p:spPr>
            <a:xfrm>
              <a:off x="0" y="0"/>
              <a:ext cx="12315825" cy="1913890"/>
            </a:xfrm>
            <a:custGeom>
              <a:avLst/>
              <a:gdLst/>
              <a:ahLst/>
              <a:cxnLst/>
              <a:rect l="l" t="t" r="r" b="b"/>
              <a:pathLst>
                <a:path w="12315825" h="1913890">
                  <a:moveTo>
                    <a:pt x="0" y="147320"/>
                  </a:moveTo>
                  <a:cubicBezTo>
                    <a:pt x="0" y="65913"/>
                    <a:pt x="66421" y="0"/>
                    <a:pt x="148082" y="0"/>
                  </a:cubicBezTo>
                  <a:lnTo>
                    <a:pt x="12167743" y="0"/>
                  </a:lnTo>
                  <a:lnTo>
                    <a:pt x="12167743" y="6350"/>
                  </a:lnTo>
                  <a:lnTo>
                    <a:pt x="12167743" y="0"/>
                  </a:lnTo>
                  <a:cubicBezTo>
                    <a:pt x="12249531" y="0"/>
                    <a:pt x="12315825" y="65913"/>
                    <a:pt x="12315825" y="147320"/>
                  </a:cubicBezTo>
                  <a:lnTo>
                    <a:pt x="12309475" y="147320"/>
                  </a:lnTo>
                  <a:lnTo>
                    <a:pt x="12315825" y="147320"/>
                  </a:lnTo>
                  <a:lnTo>
                    <a:pt x="12315825" y="1766570"/>
                  </a:lnTo>
                  <a:lnTo>
                    <a:pt x="12309475" y="1766570"/>
                  </a:lnTo>
                  <a:lnTo>
                    <a:pt x="12315825" y="1766570"/>
                  </a:lnTo>
                  <a:cubicBezTo>
                    <a:pt x="12315825" y="1847977"/>
                    <a:pt x="12249404" y="1913890"/>
                    <a:pt x="12167743" y="1913890"/>
                  </a:cubicBezTo>
                  <a:lnTo>
                    <a:pt x="12167743" y="1907540"/>
                  </a:lnTo>
                  <a:lnTo>
                    <a:pt x="12167743" y="1913890"/>
                  </a:lnTo>
                  <a:lnTo>
                    <a:pt x="148082" y="1913890"/>
                  </a:lnTo>
                  <a:lnTo>
                    <a:pt x="148082" y="1907540"/>
                  </a:lnTo>
                  <a:lnTo>
                    <a:pt x="148082" y="1913890"/>
                  </a:lnTo>
                  <a:cubicBezTo>
                    <a:pt x="66421" y="1913890"/>
                    <a:pt x="0" y="1847977"/>
                    <a:pt x="0" y="1766570"/>
                  </a:cubicBezTo>
                  <a:lnTo>
                    <a:pt x="0" y="147320"/>
                  </a:lnTo>
                  <a:lnTo>
                    <a:pt x="6350" y="147320"/>
                  </a:lnTo>
                  <a:lnTo>
                    <a:pt x="0" y="147320"/>
                  </a:lnTo>
                  <a:moveTo>
                    <a:pt x="12700" y="147320"/>
                  </a:moveTo>
                  <a:lnTo>
                    <a:pt x="12700" y="1766570"/>
                  </a:lnTo>
                  <a:lnTo>
                    <a:pt x="6350" y="1766570"/>
                  </a:lnTo>
                  <a:lnTo>
                    <a:pt x="12700" y="1766570"/>
                  </a:lnTo>
                  <a:cubicBezTo>
                    <a:pt x="12700" y="1840865"/>
                    <a:pt x="73279" y="1901190"/>
                    <a:pt x="148082" y="1901190"/>
                  </a:cubicBezTo>
                  <a:lnTo>
                    <a:pt x="12167743" y="1901190"/>
                  </a:lnTo>
                  <a:cubicBezTo>
                    <a:pt x="12242547" y="1901190"/>
                    <a:pt x="12303125" y="1840865"/>
                    <a:pt x="12303125" y="1766570"/>
                  </a:cubicBezTo>
                  <a:lnTo>
                    <a:pt x="12303125" y="147320"/>
                  </a:lnTo>
                  <a:cubicBezTo>
                    <a:pt x="12303125" y="73025"/>
                    <a:pt x="12242547" y="12700"/>
                    <a:pt x="12167743" y="12700"/>
                  </a:cubicBezTo>
                  <a:lnTo>
                    <a:pt x="148082" y="12700"/>
                  </a:lnTo>
                  <a:lnTo>
                    <a:pt x="148082" y="6350"/>
                  </a:lnTo>
                  <a:lnTo>
                    <a:pt x="148082" y="12700"/>
                  </a:lnTo>
                  <a:cubicBezTo>
                    <a:pt x="73279" y="12700"/>
                    <a:pt x="12700" y="73025"/>
                    <a:pt x="12700" y="147320"/>
                  </a:cubicBezTo>
                  <a:close/>
                </a:path>
              </a:pathLst>
            </a:custGeom>
            <a:solidFill>
              <a:srgbClr val="922022"/>
            </a:solidFill>
          </p:spPr>
        </p:sp>
      </p:grpSp>
      <p:grpSp>
        <p:nvGrpSpPr>
          <p:cNvPr id="36" name="Group 36"/>
          <p:cNvGrpSpPr/>
          <p:nvPr/>
        </p:nvGrpSpPr>
        <p:grpSpPr>
          <a:xfrm>
            <a:off x="8257250" y="8231593"/>
            <a:ext cx="2807083" cy="350960"/>
            <a:chOff x="0" y="0"/>
            <a:chExt cx="3729832" cy="466328"/>
          </a:xfrm>
        </p:grpSpPr>
        <p:sp>
          <p:nvSpPr>
            <p:cNvPr id="37" name="Freeform 37"/>
            <p:cNvSpPr/>
            <p:nvPr/>
          </p:nvSpPr>
          <p:spPr>
            <a:xfrm>
              <a:off x="0" y="0"/>
              <a:ext cx="3729832" cy="466328"/>
            </a:xfrm>
            <a:custGeom>
              <a:avLst/>
              <a:gdLst/>
              <a:ahLst/>
              <a:cxnLst/>
              <a:rect l="l" t="t" r="r" b="b"/>
              <a:pathLst>
                <a:path w="3729832" h="466328">
                  <a:moveTo>
                    <a:pt x="0" y="0"/>
                  </a:moveTo>
                  <a:lnTo>
                    <a:pt x="3729832" y="0"/>
                  </a:lnTo>
                  <a:lnTo>
                    <a:pt x="3729832" y="466328"/>
                  </a:lnTo>
                  <a:lnTo>
                    <a:pt x="0" y="466328"/>
                  </a:lnTo>
                  <a:close/>
                </a:path>
              </a:pathLst>
            </a:custGeom>
            <a:solidFill>
              <a:srgbClr val="000000">
                <a:alpha val="0"/>
              </a:srgbClr>
            </a:solidFill>
          </p:spPr>
        </p:sp>
        <p:sp>
          <p:nvSpPr>
            <p:cNvPr id="38" name="TextBox 38"/>
            <p:cNvSpPr txBox="1"/>
            <p:nvPr/>
          </p:nvSpPr>
          <p:spPr>
            <a:xfrm>
              <a:off x="0" y="-19050"/>
              <a:ext cx="3729832" cy="485378"/>
            </a:xfrm>
            <a:prstGeom prst="rect">
              <a:avLst/>
            </a:prstGeom>
          </p:spPr>
          <p:txBody>
            <a:bodyPr lIns="0" tIns="0" rIns="0" bIns="0" rtlCol="0" anchor="t"/>
            <a:lstStyle/>
            <a:p>
              <a:pPr algn="l">
                <a:lnSpc>
                  <a:spcPts val="2750"/>
                </a:lnSpc>
              </a:pPr>
              <a:r>
                <a:rPr lang="en-US" sz="2187" b="1">
                  <a:solidFill>
                    <a:srgbClr val="FFFFFF"/>
                  </a:solidFill>
                  <a:latin typeface="Barlow Medium"/>
                  <a:ea typeface="Barlow Medium"/>
                  <a:cs typeface="Barlow Medium"/>
                  <a:sym typeface="Barlow Medium"/>
                </a:rPr>
                <a:t>Intellectual Property</a:t>
              </a:r>
            </a:p>
          </p:txBody>
        </p:sp>
      </p:grpSp>
      <p:grpSp>
        <p:nvGrpSpPr>
          <p:cNvPr id="39" name="Group 39"/>
          <p:cNvGrpSpPr/>
          <p:nvPr/>
        </p:nvGrpSpPr>
        <p:grpSpPr>
          <a:xfrm>
            <a:off x="8257250" y="8733988"/>
            <a:ext cx="8735172" cy="404276"/>
            <a:chOff x="0" y="0"/>
            <a:chExt cx="11606610" cy="537170"/>
          </a:xfrm>
        </p:grpSpPr>
        <p:sp>
          <p:nvSpPr>
            <p:cNvPr id="40" name="Freeform 40"/>
            <p:cNvSpPr/>
            <p:nvPr/>
          </p:nvSpPr>
          <p:spPr>
            <a:xfrm>
              <a:off x="0" y="0"/>
              <a:ext cx="11606610" cy="537170"/>
            </a:xfrm>
            <a:custGeom>
              <a:avLst/>
              <a:gdLst/>
              <a:ahLst/>
              <a:cxnLst/>
              <a:rect l="l" t="t" r="r" b="b"/>
              <a:pathLst>
                <a:path w="11606610" h="537170">
                  <a:moveTo>
                    <a:pt x="0" y="0"/>
                  </a:moveTo>
                  <a:lnTo>
                    <a:pt x="11606610" y="0"/>
                  </a:lnTo>
                  <a:lnTo>
                    <a:pt x="11606610" y="537170"/>
                  </a:lnTo>
                  <a:lnTo>
                    <a:pt x="0" y="537170"/>
                  </a:lnTo>
                  <a:close/>
                </a:path>
              </a:pathLst>
            </a:custGeom>
            <a:solidFill>
              <a:srgbClr val="000000">
                <a:alpha val="0"/>
              </a:srgbClr>
            </a:solidFill>
          </p:spPr>
        </p:sp>
        <p:sp>
          <p:nvSpPr>
            <p:cNvPr id="41" name="TextBox 41"/>
            <p:cNvSpPr txBox="1"/>
            <p:nvPr/>
          </p:nvSpPr>
          <p:spPr>
            <a:xfrm>
              <a:off x="0" y="-85725"/>
              <a:ext cx="11606610" cy="622895"/>
            </a:xfrm>
            <a:prstGeom prst="rect">
              <a:avLst/>
            </a:prstGeom>
          </p:spPr>
          <p:txBody>
            <a:bodyPr lIns="0" tIns="0" rIns="0" bIns="0" rtlCol="0" anchor="t"/>
            <a:lstStyle/>
            <a:p>
              <a:pPr algn="l">
                <a:lnSpc>
                  <a:spcPts val="3125"/>
                </a:lnSpc>
              </a:pPr>
              <a:r>
                <a:rPr lang="en-US" sz="1937">
                  <a:solidFill>
                    <a:srgbClr val="FFFFFF"/>
                  </a:solidFill>
                  <a:latin typeface="Barlow"/>
                  <a:ea typeface="Barlow"/>
                  <a:cs typeface="Barlow"/>
                  <a:sym typeface="Barlow"/>
                </a:rPr>
                <a:t>Enforcement mechanisms face hurdles amid evolving commerce channels.</a:t>
              </a:r>
            </a:p>
          </p:txBody>
        </p:sp>
      </p:grpSp>
      <p:sp>
        <p:nvSpPr>
          <p:cNvPr id="42" name="Freeform 42"/>
          <p:cNvSpPr/>
          <p:nvPr/>
        </p:nvSpPr>
        <p:spPr>
          <a:xfrm>
            <a:off x="-2361390" y="1028700"/>
            <a:ext cx="9258300" cy="9258300"/>
          </a:xfrm>
          <a:custGeom>
            <a:avLst/>
            <a:gdLst/>
            <a:ahLst/>
            <a:cxnLst/>
            <a:rect l="l" t="t" r="r" b="b"/>
            <a:pathLst>
              <a:path w="9258300" h="9258300">
                <a:moveTo>
                  <a:pt x="0" y="0"/>
                </a:moveTo>
                <a:lnTo>
                  <a:pt x="9258300" y="0"/>
                </a:lnTo>
                <a:lnTo>
                  <a:pt x="9258300" y="9258300"/>
                </a:lnTo>
                <a:lnTo>
                  <a:pt x="0" y="9258300"/>
                </a:lnTo>
                <a:lnTo>
                  <a:pt x="0" y="0"/>
                </a:lnTo>
                <a:close/>
              </a:path>
            </a:pathLst>
          </a:custGeom>
          <a:blipFill>
            <a:blip r:embed="rId3"/>
            <a:stretch>
              <a:fillRect/>
            </a:stretch>
          </a:blipFill>
        </p:spPr>
      </p:sp>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028700" y="1216847"/>
            <a:ext cx="15773400" cy="2563521"/>
            <a:chOff x="0" y="0"/>
            <a:chExt cx="21031200" cy="3418028"/>
          </a:xfrm>
        </p:grpSpPr>
        <p:sp>
          <p:nvSpPr>
            <p:cNvPr id="4" name="Freeform 4"/>
            <p:cNvSpPr/>
            <p:nvPr/>
          </p:nvSpPr>
          <p:spPr>
            <a:xfrm>
              <a:off x="0" y="0"/>
              <a:ext cx="21031200" cy="3418029"/>
            </a:xfrm>
            <a:custGeom>
              <a:avLst/>
              <a:gdLst/>
              <a:ahLst/>
              <a:cxnLst/>
              <a:rect l="l" t="t" r="r" b="b"/>
              <a:pathLst>
                <a:path w="21031200" h="3418029">
                  <a:moveTo>
                    <a:pt x="0" y="0"/>
                  </a:moveTo>
                  <a:lnTo>
                    <a:pt x="21031200" y="0"/>
                  </a:lnTo>
                  <a:lnTo>
                    <a:pt x="21031200" y="3418029"/>
                  </a:lnTo>
                  <a:lnTo>
                    <a:pt x="0" y="3418029"/>
                  </a:lnTo>
                  <a:close/>
                </a:path>
              </a:pathLst>
            </a:custGeom>
            <a:solidFill>
              <a:srgbClr val="000000">
                <a:alpha val="0"/>
              </a:srgbClr>
            </a:solidFill>
          </p:spPr>
        </p:sp>
        <p:sp>
          <p:nvSpPr>
            <p:cNvPr id="5" name="TextBox 5"/>
            <p:cNvSpPr txBox="1"/>
            <p:nvPr/>
          </p:nvSpPr>
          <p:spPr>
            <a:xfrm>
              <a:off x="0" y="47625"/>
              <a:ext cx="21031200" cy="3370403"/>
            </a:xfrm>
            <a:prstGeom prst="rect">
              <a:avLst/>
            </a:prstGeom>
          </p:spPr>
          <p:txBody>
            <a:bodyPr lIns="0" tIns="0" rIns="0" bIns="0" rtlCol="0" anchor="ctr"/>
            <a:lstStyle/>
            <a:p>
              <a:pPr algn="l">
                <a:lnSpc>
                  <a:spcPts val="5832"/>
                </a:lnSpc>
              </a:pPr>
              <a:r>
                <a:rPr lang="en-US" sz="5400">
                  <a:solidFill>
                    <a:srgbClr val="404040"/>
                  </a:solidFill>
                  <a:latin typeface="Barlow"/>
                  <a:ea typeface="Barlow"/>
                  <a:cs typeface="Barlow"/>
                  <a:sym typeface="Barlow"/>
                </a:rPr>
                <a:t>L’Oréal &amp; Li, Jiaqi, Viya – A Pricing backfire (2021)</a:t>
              </a:r>
            </a:p>
          </p:txBody>
        </p:sp>
      </p:grpSp>
      <p:grpSp>
        <p:nvGrpSpPr>
          <p:cNvPr id="6" name="Group 6"/>
          <p:cNvGrpSpPr/>
          <p:nvPr/>
        </p:nvGrpSpPr>
        <p:grpSpPr>
          <a:xfrm>
            <a:off x="1028700" y="3845750"/>
            <a:ext cx="10569330" cy="5412550"/>
            <a:chOff x="0" y="0"/>
            <a:chExt cx="14092440" cy="7216733"/>
          </a:xfrm>
        </p:grpSpPr>
        <p:sp>
          <p:nvSpPr>
            <p:cNvPr id="7" name="Freeform 7"/>
            <p:cNvSpPr/>
            <p:nvPr/>
          </p:nvSpPr>
          <p:spPr>
            <a:xfrm>
              <a:off x="0" y="0"/>
              <a:ext cx="14092441" cy="7216732"/>
            </a:xfrm>
            <a:custGeom>
              <a:avLst/>
              <a:gdLst/>
              <a:ahLst/>
              <a:cxnLst/>
              <a:rect l="l" t="t" r="r" b="b"/>
              <a:pathLst>
                <a:path w="14092441" h="7216732">
                  <a:moveTo>
                    <a:pt x="0" y="0"/>
                  </a:moveTo>
                  <a:lnTo>
                    <a:pt x="14092441" y="0"/>
                  </a:lnTo>
                  <a:lnTo>
                    <a:pt x="14092441" y="7216732"/>
                  </a:lnTo>
                  <a:lnTo>
                    <a:pt x="0" y="7216732"/>
                  </a:lnTo>
                  <a:close/>
                </a:path>
              </a:pathLst>
            </a:custGeom>
            <a:solidFill>
              <a:srgbClr val="000000">
                <a:alpha val="0"/>
              </a:srgbClr>
            </a:solidFill>
          </p:spPr>
        </p:sp>
        <p:sp>
          <p:nvSpPr>
            <p:cNvPr id="8" name="TextBox 8"/>
            <p:cNvSpPr txBox="1"/>
            <p:nvPr/>
          </p:nvSpPr>
          <p:spPr>
            <a:xfrm>
              <a:off x="0" y="47625"/>
              <a:ext cx="14092440" cy="7169108"/>
            </a:xfrm>
            <a:prstGeom prst="rect">
              <a:avLst/>
            </a:prstGeom>
          </p:spPr>
          <p:txBody>
            <a:bodyPr lIns="0" tIns="0" rIns="0" bIns="0" rtlCol="0" anchor="t"/>
            <a:lstStyle/>
            <a:p>
              <a:pPr marL="633413" lvl="1" indent="-316706" algn="l">
                <a:lnSpc>
                  <a:spcPts val="3780"/>
                </a:lnSpc>
                <a:buFont typeface="Arial"/>
                <a:buChar char="•"/>
              </a:pPr>
              <a:r>
                <a:rPr lang="en-US" sz="3500">
                  <a:solidFill>
                    <a:srgbClr val="000000"/>
                  </a:solidFill>
                  <a:latin typeface="Barlow"/>
                  <a:ea typeface="Barlow"/>
                  <a:cs typeface="Barlow"/>
                  <a:sym typeface="Barlow"/>
                </a:rPr>
                <a:t>L’Oréal promised “best deal of the year” on livestreams</a:t>
              </a:r>
            </a:p>
            <a:p>
              <a:pPr algn="l">
                <a:lnSpc>
                  <a:spcPts val="3780"/>
                </a:lnSpc>
              </a:pPr>
              <a:endParaRPr lang="en-US" sz="3500">
                <a:solidFill>
                  <a:srgbClr val="000000"/>
                </a:solidFill>
                <a:latin typeface="Barlow"/>
                <a:ea typeface="Barlow"/>
                <a:cs typeface="Barlow"/>
                <a:sym typeface="Barlow"/>
              </a:endParaRPr>
            </a:p>
            <a:p>
              <a:pPr marL="633413" lvl="1" indent="-316706" algn="l">
                <a:lnSpc>
                  <a:spcPts val="3780"/>
                </a:lnSpc>
                <a:buFont typeface="Arial"/>
                <a:buChar char="•"/>
              </a:pPr>
              <a:r>
                <a:rPr lang="en-US" sz="3500">
                  <a:solidFill>
                    <a:srgbClr val="000000"/>
                  </a:solidFill>
                  <a:latin typeface="Barlow"/>
                  <a:ea typeface="Barlow"/>
                  <a:cs typeface="Barlow"/>
                  <a:sym typeface="Barlow"/>
                </a:rPr>
                <a:t>Fans later found lower prices on Tmall via coupons</a:t>
              </a:r>
            </a:p>
            <a:p>
              <a:pPr algn="l">
                <a:lnSpc>
                  <a:spcPts val="3780"/>
                </a:lnSpc>
              </a:pPr>
              <a:endParaRPr lang="en-US" sz="3500">
                <a:solidFill>
                  <a:srgbClr val="000000"/>
                </a:solidFill>
                <a:latin typeface="Barlow"/>
                <a:ea typeface="Barlow"/>
                <a:cs typeface="Barlow"/>
                <a:sym typeface="Barlow"/>
              </a:endParaRPr>
            </a:p>
            <a:p>
              <a:pPr marL="633413" lvl="1" indent="-316706" algn="l">
                <a:lnSpc>
                  <a:spcPts val="3780"/>
                </a:lnSpc>
                <a:buFont typeface="Arial"/>
                <a:buChar char="•"/>
              </a:pPr>
              <a:r>
                <a:rPr lang="en-US" sz="3500" b="1">
                  <a:solidFill>
                    <a:srgbClr val="000000"/>
                  </a:solidFill>
                  <a:latin typeface="Barlow Bold"/>
                  <a:ea typeface="Barlow Bold"/>
                  <a:cs typeface="Barlow Bold"/>
                  <a:sym typeface="Barlow Bold"/>
                </a:rPr>
                <a:t>Result</a:t>
              </a:r>
              <a:r>
                <a:rPr lang="en-US" sz="3500">
                  <a:solidFill>
                    <a:srgbClr val="000000"/>
                  </a:solidFill>
                  <a:latin typeface="Barlow"/>
                  <a:ea typeface="Barlow"/>
                  <a:cs typeface="Barlow"/>
                  <a:sym typeface="Barlow"/>
                </a:rPr>
                <a:t>: Consumer backlash, influencer fallout, public apology</a:t>
              </a:r>
            </a:p>
            <a:p>
              <a:pPr algn="l">
                <a:lnSpc>
                  <a:spcPts val="3780"/>
                </a:lnSpc>
              </a:pPr>
              <a:endParaRPr lang="en-US" sz="3500">
                <a:solidFill>
                  <a:srgbClr val="000000"/>
                </a:solidFill>
                <a:latin typeface="Barlow"/>
                <a:ea typeface="Barlow"/>
                <a:cs typeface="Barlow"/>
                <a:sym typeface="Barlow"/>
              </a:endParaRPr>
            </a:p>
            <a:p>
              <a:pPr marL="633413" lvl="1" indent="-316706" algn="l">
                <a:lnSpc>
                  <a:spcPts val="3780"/>
                </a:lnSpc>
                <a:buFont typeface="Arial"/>
                <a:buChar char="•"/>
              </a:pPr>
              <a:r>
                <a:rPr lang="en-US" sz="3500" b="1">
                  <a:solidFill>
                    <a:srgbClr val="000000"/>
                  </a:solidFill>
                  <a:latin typeface="Barlow Bold"/>
                  <a:ea typeface="Barlow Bold"/>
                  <a:cs typeface="Barlow Bold"/>
                  <a:sym typeface="Barlow Bold"/>
                </a:rPr>
                <a:t>Lesson</a:t>
              </a:r>
              <a:r>
                <a:rPr lang="en-US" sz="3500">
                  <a:solidFill>
                    <a:srgbClr val="000000"/>
                  </a:solidFill>
                  <a:latin typeface="Barlow"/>
                  <a:ea typeface="Barlow"/>
                  <a:cs typeface="Barlow"/>
                  <a:sym typeface="Barlow"/>
                </a:rPr>
                <a:t>: Misaligned pricing across channels damages trust</a:t>
              </a:r>
            </a:p>
            <a:p>
              <a:pPr algn="l">
                <a:lnSpc>
                  <a:spcPts val="3780"/>
                </a:lnSpc>
              </a:pPr>
              <a:endParaRPr lang="en-US" sz="3500">
                <a:solidFill>
                  <a:srgbClr val="000000"/>
                </a:solidFill>
                <a:latin typeface="Barlow"/>
                <a:ea typeface="Barlow"/>
                <a:cs typeface="Barlow"/>
                <a:sym typeface="Barlow"/>
              </a:endParaRPr>
            </a:p>
          </p:txBody>
        </p:sp>
      </p:grpSp>
      <p:sp>
        <p:nvSpPr>
          <p:cNvPr id="9" name="Freeform 9"/>
          <p:cNvSpPr/>
          <p:nvPr/>
        </p:nvSpPr>
        <p:spPr>
          <a:xfrm>
            <a:off x="11994965" y="3365469"/>
            <a:ext cx="6686802" cy="6921531"/>
          </a:xfrm>
          <a:custGeom>
            <a:avLst/>
            <a:gdLst/>
            <a:ahLst/>
            <a:cxnLst/>
            <a:rect l="l" t="t" r="r" b="b"/>
            <a:pathLst>
              <a:path w="6686802" h="6921531">
                <a:moveTo>
                  <a:pt x="0" y="0"/>
                </a:moveTo>
                <a:lnTo>
                  <a:pt x="6686802" y="0"/>
                </a:lnTo>
                <a:lnTo>
                  <a:pt x="6686802" y="6921531"/>
                </a:lnTo>
                <a:lnTo>
                  <a:pt x="0" y="6921531"/>
                </a:lnTo>
                <a:lnTo>
                  <a:pt x="0" y="0"/>
                </a:lnTo>
                <a:close/>
              </a:path>
            </a:pathLst>
          </a:custGeom>
          <a:blipFill>
            <a:blip r:embed="rId3"/>
            <a:stretch>
              <a:fillRect r="-2687" b="-1229"/>
            </a:stretch>
          </a:blipFill>
        </p:spPr>
      </p:sp>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rot="1331184">
            <a:off x="14464669" y="6591758"/>
            <a:ext cx="4410980" cy="4649254"/>
          </a:xfrm>
          <a:custGeom>
            <a:avLst/>
            <a:gdLst/>
            <a:ahLst/>
            <a:cxnLst/>
            <a:rect l="l" t="t" r="r" b="b"/>
            <a:pathLst>
              <a:path w="4410980" h="4649254">
                <a:moveTo>
                  <a:pt x="0" y="0"/>
                </a:moveTo>
                <a:lnTo>
                  <a:pt x="4410980" y="0"/>
                </a:lnTo>
                <a:lnTo>
                  <a:pt x="4410980" y="4649254"/>
                </a:lnTo>
                <a:lnTo>
                  <a:pt x="0" y="4649254"/>
                </a:lnTo>
                <a:lnTo>
                  <a:pt x="0" y="0"/>
                </a:lnTo>
                <a:close/>
              </a:path>
            </a:pathLst>
          </a:custGeom>
          <a:blipFill>
            <a:blip r:embed="rId3"/>
            <a:stretch>
              <a:fillRect/>
            </a:stretch>
          </a:blipFill>
        </p:spPr>
      </p:sp>
      <p:grpSp>
        <p:nvGrpSpPr>
          <p:cNvPr id="4" name="Group 4"/>
          <p:cNvGrpSpPr/>
          <p:nvPr/>
        </p:nvGrpSpPr>
        <p:grpSpPr>
          <a:xfrm>
            <a:off x="1257300" y="1440180"/>
            <a:ext cx="15773400" cy="2018821"/>
            <a:chOff x="0" y="0"/>
            <a:chExt cx="21031200" cy="2691761"/>
          </a:xfrm>
        </p:grpSpPr>
        <p:sp>
          <p:nvSpPr>
            <p:cNvPr id="5" name="Freeform 5"/>
            <p:cNvSpPr/>
            <p:nvPr/>
          </p:nvSpPr>
          <p:spPr>
            <a:xfrm>
              <a:off x="0" y="0"/>
              <a:ext cx="21031200" cy="2691761"/>
            </a:xfrm>
            <a:custGeom>
              <a:avLst/>
              <a:gdLst/>
              <a:ahLst/>
              <a:cxnLst/>
              <a:rect l="l" t="t" r="r" b="b"/>
              <a:pathLst>
                <a:path w="21031200" h="2691761">
                  <a:moveTo>
                    <a:pt x="0" y="0"/>
                  </a:moveTo>
                  <a:lnTo>
                    <a:pt x="21031200" y="0"/>
                  </a:lnTo>
                  <a:lnTo>
                    <a:pt x="21031200" y="2691761"/>
                  </a:lnTo>
                  <a:lnTo>
                    <a:pt x="0" y="2691761"/>
                  </a:lnTo>
                  <a:close/>
                </a:path>
              </a:pathLst>
            </a:custGeom>
            <a:solidFill>
              <a:srgbClr val="000000">
                <a:alpha val="0"/>
              </a:srgbClr>
            </a:solidFill>
          </p:spPr>
        </p:sp>
        <p:sp>
          <p:nvSpPr>
            <p:cNvPr id="6" name="TextBox 6"/>
            <p:cNvSpPr txBox="1"/>
            <p:nvPr/>
          </p:nvSpPr>
          <p:spPr>
            <a:xfrm>
              <a:off x="0" y="57150"/>
              <a:ext cx="21031200" cy="2634611"/>
            </a:xfrm>
            <a:prstGeom prst="rect">
              <a:avLst/>
            </a:prstGeom>
          </p:spPr>
          <p:txBody>
            <a:bodyPr lIns="0" tIns="0" rIns="0" bIns="0" rtlCol="0" anchor="ctr"/>
            <a:lstStyle/>
            <a:p>
              <a:pPr algn="l">
                <a:lnSpc>
                  <a:spcPts val="6415"/>
                </a:lnSpc>
              </a:pPr>
              <a:r>
                <a:rPr lang="en-US" sz="5940">
                  <a:solidFill>
                    <a:srgbClr val="404040"/>
                  </a:solidFill>
                  <a:latin typeface="Barlow"/>
                  <a:ea typeface="Barlow"/>
                  <a:cs typeface="Barlow"/>
                  <a:sym typeface="Barlow"/>
                </a:rPr>
                <a:t>JD.com &amp; Hauswirt Toaster, Li, Jiaqi Dispute (2023)</a:t>
              </a:r>
            </a:p>
          </p:txBody>
        </p:sp>
      </p:grpSp>
      <p:grpSp>
        <p:nvGrpSpPr>
          <p:cNvPr id="7" name="Group 7"/>
          <p:cNvGrpSpPr/>
          <p:nvPr/>
        </p:nvGrpSpPr>
        <p:grpSpPr>
          <a:xfrm>
            <a:off x="1257300" y="3655884"/>
            <a:ext cx="11983396" cy="6337604"/>
            <a:chOff x="0" y="0"/>
            <a:chExt cx="15977862" cy="8450138"/>
          </a:xfrm>
        </p:grpSpPr>
        <p:sp>
          <p:nvSpPr>
            <p:cNvPr id="8" name="Freeform 8"/>
            <p:cNvSpPr/>
            <p:nvPr/>
          </p:nvSpPr>
          <p:spPr>
            <a:xfrm>
              <a:off x="0" y="0"/>
              <a:ext cx="15977862" cy="8450138"/>
            </a:xfrm>
            <a:custGeom>
              <a:avLst/>
              <a:gdLst/>
              <a:ahLst/>
              <a:cxnLst/>
              <a:rect l="l" t="t" r="r" b="b"/>
              <a:pathLst>
                <a:path w="15977862" h="8450138">
                  <a:moveTo>
                    <a:pt x="0" y="0"/>
                  </a:moveTo>
                  <a:lnTo>
                    <a:pt x="15977862" y="0"/>
                  </a:lnTo>
                  <a:lnTo>
                    <a:pt x="15977862" y="8450138"/>
                  </a:lnTo>
                  <a:lnTo>
                    <a:pt x="0" y="8450138"/>
                  </a:lnTo>
                  <a:close/>
                </a:path>
              </a:pathLst>
            </a:custGeom>
            <a:solidFill>
              <a:srgbClr val="000000">
                <a:alpha val="0"/>
              </a:srgbClr>
            </a:solidFill>
          </p:spPr>
        </p:sp>
        <p:sp>
          <p:nvSpPr>
            <p:cNvPr id="9" name="TextBox 9"/>
            <p:cNvSpPr txBox="1"/>
            <p:nvPr/>
          </p:nvSpPr>
          <p:spPr>
            <a:xfrm>
              <a:off x="0" y="76200"/>
              <a:ext cx="15977862" cy="8373938"/>
            </a:xfrm>
            <a:prstGeom prst="rect">
              <a:avLst/>
            </a:prstGeom>
          </p:spPr>
          <p:txBody>
            <a:bodyPr lIns="0" tIns="0" rIns="0" bIns="0" rtlCol="0" anchor="ctr"/>
            <a:lstStyle/>
            <a:p>
              <a:pPr marL="723900" lvl="1" indent="-361950" algn="l">
                <a:lnSpc>
                  <a:spcPts val="3887"/>
                </a:lnSpc>
                <a:buFont typeface="Arial"/>
                <a:buChar char="•"/>
              </a:pPr>
              <a:r>
                <a:rPr lang="en-US" sz="3999">
                  <a:solidFill>
                    <a:srgbClr val="000000"/>
                  </a:solidFill>
                  <a:latin typeface="Barlow"/>
                  <a:ea typeface="Barlow"/>
                  <a:cs typeface="Barlow"/>
                  <a:sym typeface="Barlow"/>
                </a:rPr>
                <a:t>JD.com sold a toaster cheaper than Li Jiaqi’s livestream</a:t>
              </a:r>
            </a:p>
            <a:p>
              <a:pPr algn="l">
                <a:lnSpc>
                  <a:spcPts val="3887"/>
                </a:lnSpc>
              </a:pPr>
              <a:endParaRPr lang="en-US" sz="3999">
                <a:solidFill>
                  <a:srgbClr val="000000"/>
                </a:solidFill>
                <a:latin typeface="Barlow"/>
                <a:ea typeface="Barlow"/>
                <a:cs typeface="Barlow"/>
                <a:sym typeface="Barlow"/>
              </a:endParaRPr>
            </a:p>
            <a:p>
              <a:pPr marL="723900" lvl="1" indent="-361950" algn="l">
                <a:lnSpc>
                  <a:spcPts val="3887"/>
                </a:lnSpc>
                <a:buFont typeface="Arial"/>
                <a:buChar char="•"/>
              </a:pPr>
              <a:r>
                <a:rPr lang="en-US" sz="3999">
                  <a:solidFill>
                    <a:srgbClr val="000000"/>
                  </a:solidFill>
                  <a:latin typeface="Barlow"/>
                  <a:ea typeface="Barlow"/>
                  <a:cs typeface="Barlow"/>
                  <a:sym typeface="Barlow"/>
                </a:rPr>
                <a:t>Violated “lowest price” clause with his MCN, MeiOne</a:t>
              </a:r>
            </a:p>
            <a:p>
              <a:pPr algn="l">
                <a:lnSpc>
                  <a:spcPts val="3887"/>
                </a:lnSpc>
              </a:pPr>
              <a:endParaRPr lang="en-US" sz="3999">
                <a:solidFill>
                  <a:srgbClr val="000000"/>
                </a:solidFill>
                <a:latin typeface="Barlow"/>
                <a:ea typeface="Barlow"/>
                <a:cs typeface="Barlow"/>
                <a:sym typeface="Barlow"/>
              </a:endParaRPr>
            </a:p>
            <a:p>
              <a:pPr marL="723900" lvl="1" indent="-361950" algn="l">
                <a:lnSpc>
                  <a:spcPts val="3887"/>
                </a:lnSpc>
                <a:buFont typeface="Arial"/>
                <a:buChar char="•"/>
              </a:pPr>
              <a:r>
                <a:rPr lang="en-US" sz="3999">
                  <a:solidFill>
                    <a:srgbClr val="000000"/>
                  </a:solidFill>
                  <a:latin typeface="Barlow"/>
                  <a:ea typeface="Barlow"/>
                  <a:cs typeface="Barlow"/>
                  <a:sym typeface="Barlow"/>
                </a:rPr>
                <a:t>Hauswirt risked penalties; JD.com defended its pricing strategy, stating that the discount was subsidized by the platform, not the brand.</a:t>
              </a:r>
            </a:p>
            <a:p>
              <a:pPr algn="l">
                <a:lnSpc>
                  <a:spcPts val="3887"/>
                </a:lnSpc>
              </a:pPr>
              <a:endParaRPr lang="en-US" sz="3999">
                <a:solidFill>
                  <a:srgbClr val="000000"/>
                </a:solidFill>
                <a:latin typeface="Barlow"/>
                <a:ea typeface="Barlow"/>
                <a:cs typeface="Barlow"/>
                <a:sym typeface="Barlow"/>
              </a:endParaRPr>
            </a:p>
            <a:p>
              <a:pPr marL="723900" lvl="1" indent="-361950" algn="l">
                <a:lnSpc>
                  <a:spcPts val="3887"/>
                </a:lnSpc>
                <a:buFont typeface="Arial"/>
                <a:buChar char="•"/>
              </a:pPr>
              <a:r>
                <a:rPr lang="en-US" sz="3999">
                  <a:solidFill>
                    <a:srgbClr val="000000"/>
                  </a:solidFill>
                  <a:latin typeface="Barlow"/>
                  <a:ea typeface="Barlow"/>
                  <a:cs typeface="Barlow"/>
                  <a:sym typeface="Barlow"/>
                </a:rPr>
                <a:t>Lesson: Enforcing price exclusivity can spark conflict</a:t>
              </a:r>
            </a:p>
            <a:p>
              <a:pPr marL="723900" lvl="1" indent="-361950" algn="l">
                <a:lnSpc>
                  <a:spcPts val="3887"/>
                </a:lnSpc>
              </a:pPr>
              <a:endParaRPr lang="en-US" sz="3999">
                <a:solidFill>
                  <a:srgbClr val="000000"/>
                </a:solidFill>
                <a:latin typeface="Barlow"/>
                <a:ea typeface="Barlow"/>
                <a:cs typeface="Barlow"/>
                <a:sym typeface="Barlow"/>
              </a:endParaRPr>
            </a:p>
          </p:txBody>
        </p:sp>
      </p:grpSp>
      <p:sp>
        <p:nvSpPr>
          <p:cNvPr id="10" name="Freeform 10"/>
          <p:cNvSpPr/>
          <p:nvPr/>
        </p:nvSpPr>
        <p:spPr>
          <a:xfrm>
            <a:off x="14715243" y="3459001"/>
            <a:ext cx="4214413" cy="4114800"/>
          </a:xfrm>
          <a:custGeom>
            <a:avLst/>
            <a:gdLst/>
            <a:ahLst/>
            <a:cxnLst/>
            <a:rect l="l" t="t" r="r" b="b"/>
            <a:pathLst>
              <a:path w="4214413" h="4114800">
                <a:moveTo>
                  <a:pt x="0" y="0"/>
                </a:moveTo>
                <a:lnTo>
                  <a:pt x="4214413" y="0"/>
                </a:lnTo>
                <a:lnTo>
                  <a:pt x="421441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257300" y="1386508"/>
            <a:ext cx="15773400" cy="1232611"/>
            <a:chOff x="0" y="0"/>
            <a:chExt cx="21031200" cy="1643482"/>
          </a:xfrm>
        </p:grpSpPr>
        <p:sp>
          <p:nvSpPr>
            <p:cNvPr id="4" name="Freeform 4"/>
            <p:cNvSpPr/>
            <p:nvPr/>
          </p:nvSpPr>
          <p:spPr>
            <a:xfrm>
              <a:off x="0" y="0"/>
              <a:ext cx="21031200" cy="1643482"/>
            </a:xfrm>
            <a:custGeom>
              <a:avLst/>
              <a:gdLst/>
              <a:ahLst/>
              <a:cxnLst/>
              <a:rect l="l" t="t" r="r" b="b"/>
              <a:pathLst>
                <a:path w="21031200" h="1643482">
                  <a:moveTo>
                    <a:pt x="0" y="0"/>
                  </a:moveTo>
                  <a:lnTo>
                    <a:pt x="21031200" y="0"/>
                  </a:lnTo>
                  <a:lnTo>
                    <a:pt x="21031200" y="1643482"/>
                  </a:lnTo>
                  <a:lnTo>
                    <a:pt x="0" y="1643482"/>
                  </a:lnTo>
                  <a:close/>
                </a:path>
              </a:pathLst>
            </a:custGeom>
            <a:solidFill>
              <a:srgbClr val="000000">
                <a:alpha val="0"/>
              </a:srgbClr>
            </a:solidFill>
          </p:spPr>
        </p:sp>
        <p:sp>
          <p:nvSpPr>
            <p:cNvPr id="5" name="TextBox 5"/>
            <p:cNvSpPr txBox="1"/>
            <p:nvPr/>
          </p:nvSpPr>
          <p:spPr>
            <a:xfrm>
              <a:off x="0" y="66675"/>
              <a:ext cx="21031200" cy="1576807"/>
            </a:xfrm>
            <a:prstGeom prst="rect">
              <a:avLst/>
            </a:prstGeom>
          </p:spPr>
          <p:txBody>
            <a:bodyPr lIns="0" tIns="0" rIns="0" bIns="0" rtlCol="0" anchor="ctr"/>
            <a:lstStyle/>
            <a:p>
              <a:pPr algn="l">
                <a:lnSpc>
                  <a:spcPts val="7128"/>
                </a:lnSpc>
              </a:pPr>
              <a:r>
                <a:rPr lang="en-US" sz="6600">
                  <a:solidFill>
                    <a:srgbClr val="000000"/>
                  </a:solidFill>
                  <a:latin typeface="Barlow"/>
                  <a:ea typeface="Barlow"/>
                  <a:cs typeface="Barlow"/>
                  <a:sym typeface="Barlow"/>
                </a:rPr>
                <a:t>Legal Risks</a:t>
              </a:r>
            </a:p>
          </p:txBody>
        </p:sp>
      </p:grpSp>
      <p:grpSp>
        <p:nvGrpSpPr>
          <p:cNvPr id="6" name="Group 6"/>
          <p:cNvGrpSpPr/>
          <p:nvPr/>
        </p:nvGrpSpPr>
        <p:grpSpPr>
          <a:xfrm>
            <a:off x="1257300" y="2738437"/>
            <a:ext cx="13829177" cy="4994263"/>
            <a:chOff x="0" y="0"/>
            <a:chExt cx="18438903" cy="6659017"/>
          </a:xfrm>
        </p:grpSpPr>
        <p:sp>
          <p:nvSpPr>
            <p:cNvPr id="7" name="Freeform 7"/>
            <p:cNvSpPr/>
            <p:nvPr/>
          </p:nvSpPr>
          <p:spPr>
            <a:xfrm>
              <a:off x="0" y="0"/>
              <a:ext cx="18438902" cy="6659017"/>
            </a:xfrm>
            <a:custGeom>
              <a:avLst/>
              <a:gdLst/>
              <a:ahLst/>
              <a:cxnLst/>
              <a:rect l="l" t="t" r="r" b="b"/>
              <a:pathLst>
                <a:path w="18438902" h="6659017">
                  <a:moveTo>
                    <a:pt x="0" y="0"/>
                  </a:moveTo>
                  <a:lnTo>
                    <a:pt x="18438902" y="0"/>
                  </a:lnTo>
                  <a:lnTo>
                    <a:pt x="18438902" y="6659017"/>
                  </a:lnTo>
                  <a:lnTo>
                    <a:pt x="0" y="6659017"/>
                  </a:lnTo>
                  <a:close/>
                </a:path>
              </a:pathLst>
            </a:custGeom>
            <a:solidFill>
              <a:srgbClr val="000000">
                <a:alpha val="0"/>
              </a:srgbClr>
            </a:solidFill>
          </p:spPr>
        </p:sp>
        <p:sp>
          <p:nvSpPr>
            <p:cNvPr id="8" name="TextBox 8"/>
            <p:cNvSpPr txBox="1"/>
            <p:nvPr/>
          </p:nvSpPr>
          <p:spPr>
            <a:xfrm>
              <a:off x="0" y="38100"/>
              <a:ext cx="18438903" cy="6620917"/>
            </a:xfrm>
            <a:prstGeom prst="rect">
              <a:avLst/>
            </a:prstGeom>
          </p:spPr>
          <p:txBody>
            <a:bodyPr lIns="0" tIns="0" rIns="0" bIns="0" rtlCol="0" anchor="t"/>
            <a:lstStyle/>
            <a:p>
              <a:pPr algn="l">
                <a:lnSpc>
                  <a:spcPts val="4212"/>
                </a:lnSpc>
              </a:pPr>
              <a:r>
                <a:rPr lang="en-US" sz="3900" b="1">
                  <a:solidFill>
                    <a:srgbClr val="000000"/>
                  </a:solidFill>
                  <a:latin typeface="Barlow Bold"/>
                  <a:ea typeface="Barlow Bold"/>
                  <a:cs typeface="Barlow Bold"/>
                  <a:sym typeface="Barlow Bold"/>
                </a:rPr>
                <a:t>Most Favored Nation (MFN) Clauses</a:t>
              </a:r>
            </a:p>
            <a:p>
              <a:pPr algn="l">
                <a:lnSpc>
                  <a:spcPts val="4212"/>
                </a:lnSpc>
              </a:pPr>
              <a:endParaRPr lang="en-US" sz="3900" b="1">
                <a:solidFill>
                  <a:srgbClr val="000000"/>
                </a:solidFill>
                <a:latin typeface="Barlow Bold"/>
                <a:ea typeface="Barlow Bold"/>
                <a:cs typeface="Barlow Bold"/>
                <a:sym typeface="Barlow Bold"/>
              </a:endParaRPr>
            </a:p>
            <a:p>
              <a:pPr marL="705804" lvl="1" indent="-352902" algn="l">
                <a:lnSpc>
                  <a:spcPts val="4212"/>
                </a:lnSpc>
                <a:buFont typeface="Arial"/>
                <a:buChar char="•"/>
              </a:pPr>
              <a:r>
                <a:rPr lang="en-US" sz="3900">
                  <a:solidFill>
                    <a:srgbClr val="000000"/>
                  </a:solidFill>
                  <a:latin typeface="Barlow"/>
                  <a:ea typeface="Barlow"/>
                  <a:cs typeface="Barlow"/>
                  <a:sym typeface="Barlow"/>
                </a:rPr>
                <a:t>Requires seller to offer best available terms (e.g., lowest price) to select partners</a:t>
              </a:r>
            </a:p>
            <a:p>
              <a:pPr marL="705804" lvl="1" indent="-352902" algn="l">
                <a:lnSpc>
                  <a:spcPts val="4212"/>
                </a:lnSpc>
                <a:buFont typeface="Arial"/>
                <a:buChar char="•"/>
              </a:pPr>
              <a:r>
                <a:rPr lang="en-US" sz="3900">
                  <a:solidFill>
                    <a:srgbClr val="000000"/>
                  </a:solidFill>
                  <a:latin typeface="Barlow"/>
                  <a:ea typeface="Barlow"/>
                  <a:cs typeface="Barlow"/>
                  <a:sym typeface="Barlow"/>
                </a:rPr>
                <a:t>Livestreamers may have relied on MFN-style terms in their promotions</a:t>
              </a:r>
            </a:p>
            <a:p>
              <a:pPr marL="705804" lvl="1" indent="-352902" algn="l">
                <a:lnSpc>
                  <a:spcPts val="4212"/>
                </a:lnSpc>
                <a:buFont typeface="Arial"/>
                <a:buChar char="•"/>
              </a:pPr>
              <a:r>
                <a:rPr lang="en-US" sz="3900">
                  <a:solidFill>
                    <a:srgbClr val="000000"/>
                  </a:solidFill>
                  <a:latin typeface="Barlow"/>
                  <a:ea typeface="Barlow"/>
                  <a:cs typeface="Barlow"/>
                  <a:sym typeface="Barlow"/>
                </a:rPr>
                <a:t>Offering lower prices on other platforms can trigger breach disputes</a:t>
              </a:r>
            </a:p>
            <a:p>
              <a:pPr marL="705804" lvl="1" indent="-352902" algn="l">
                <a:lnSpc>
                  <a:spcPts val="4212"/>
                </a:lnSpc>
              </a:pPr>
              <a:endParaRPr lang="en-US" sz="3900">
                <a:solidFill>
                  <a:srgbClr val="000000"/>
                </a:solidFill>
                <a:latin typeface="Barlow"/>
                <a:ea typeface="Barlow"/>
                <a:cs typeface="Barlow"/>
                <a:sym typeface="Barlow"/>
              </a:endParaRPr>
            </a:p>
          </p:txBody>
        </p:sp>
      </p:grpSp>
      <p:sp>
        <p:nvSpPr>
          <p:cNvPr id="9" name="Freeform 9"/>
          <p:cNvSpPr/>
          <p:nvPr/>
        </p:nvSpPr>
        <p:spPr>
          <a:xfrm>
            <a:off x="14685596" y="6574718"/>
            <a:ext cx="3322492" cy="3712282"/>
          </a:xfrm>
          <a:custGeom>
            <a:avLst/>
            <a:gdLst/>
            <a:ahLst/>
            <a:cxnLst/>
            <a:rect l="l" t="t" r="r" b="b"/>
            <a:pathLst>
              <a:path w="3322492" h="3712282">
                <a:moveTo>
                  <a:pt x="0" y="0"/>
                </a:moveTo>
                <a:lnTo>
                  <a:pt x="3322492" y="0"/>
                </a:lnTo>
                <a:lnTo>
                  <a:pt x="3322492" y="3712282"/>
                </a:lnTo>
                <a:lnTo>
                  <a:pt x="0" y="37122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743250" y="8430859"/>
            <a:ext cx="6450007" cy="2104315"/>
          </a:xfrm>
          <a:custGeom>
            <a:avLst/>
            <a:gdLst/>
            <a:ahLst/>
            <a:cxnLst/>
            <a:rect l="l" t="t" r="r" b="b"/>
            <a:pathLst>
              <a:path w="6450007" h="2104315">
                <a:moveTo>
                  <a:pt x="0" y="0"/>
                </a:moveTo>
                <a:lnTo>
                  <a:pt x="6450007" y="0"/>
                </a:lnTo>
                <a:lnTo>
                  <a:pt x="6450007" y="2104315"/>
                </a:lnTo>
                <a:lnTo>
                  <a:pt x="0" y="2104315"/>
                </a:lnTo>
                <a:lnTo>
                  <a:pt x="0" y="0"/>
                </a:lnTo>
                <a:close/>
              </a:path>
            </a:pathLst>
          </a:custGeom>
          <a:blipFill>
            <a:blip r:embed="rId5"/>
            <a:stretch>
              <a:fillRect/>
            </a:stretch>
          </a:blipFill>
        </p:spPr>
      </p:sp>
    </p:spTree>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257300" y="1386508"/>
            <a:ext cx="15773400" cy="1232611"/>
            <a:chOff x="0" y="0"/>
            <a:chExt cx="21031200" cy="1643482"/>
          </a:xfrm>
        </p:grpSpPr>
        <p:sp>
          <p:nvSpPr>
            <p:cNvPr id="4" name="Freeform 4"/>
            <p:cNvSpPr/>
            <p:nvPr/>
          </p:nvSpPr>
          <p:spPr>
            <a:xfrm>
              <a:off x="0" y="0"/>
              <a:ext cx="21031200" cy="1643482"/>
            </a:xfrm>
            <a:custGeom>
              <a:avLst/>
              <a:gdLst/>
              <a:ahLst/>
              <a:cxnLst/>
              <a:rect l="l" t="t" r="r" b="b"/>
              <a:pathLst>
                <a:path w="21031200" h="1643482">
                  <a:moveTo>
                    <a:pt x="0" y="0"/>
                  </a:moveTo>
                  <a:lnTo>
                    <a:pt x="21031200" y="0"/>
                  </a:lnTo>
                  <a:lnTo>
                    <a:pt x="21031200" y="1643482"/>
                  </a:lnTo>
                  <a:lnTo>
                    <a:pt x="0" y="1643482"/>
                  </a:lnTo>
                  <a:close/>
                </a:path>
              </a:pathLst>
            </a:custGeom>
            <a:solidFill>
              <a:srgbClr val="000000">
                <a:alpha val="0"/>
              </a:srgbClr>
            </a:solidFill>
          </p:spPr>
        </p:sp>
        <p:sp>
          <p:nvSpPr>
            <p:cNvPr id="5" name="TextBox 5"/>
            <p:cNvSpPr txBox="1"/>
            <p:nvPr/>
          </p:nvSpPr>
          <p:spPr>
            <a:xfrm>
              <a:off x="0" y="66675"/>
              <a:ext cx="21031200" cy="1576807"/>
            </a:xfrm>
            <a:prstGeom prst="rect">
              <a:avLst/>
            </a:prstGeom>
          </p:spPr>
          <p:txBody>
            <a:bodyPr lIns="0" tIns="0" rIns="0" bIns="0" rtlCol="0" anchor="ctr"/>
            <a:lstStyle/>
            <a:p>
              <a:pPr algn="l">
                <a:lnSpc>
                  <a:spcPts val="7128"/>
                </a:lnSpc>
              </a:pPr>
              <a:r>
                <a:rPr lang="en-US" sz="6600">
                  <a:solidFill>
                    <a:srgbClr val="000000"/>
                  </a:solidFill>
                  <a:latin typeface="Barlow"/>
                  <a:ea typeface="Barlow"/>
                  <a:cs typeface="Barlow"/>
                  <a:sym typeface="Barlow"/>
                </a:rPr>
                <a:t>Legal Risks</a:t>
              </a:r>
            </a:p>
          </p:txBody>
        </p:sp>
      </p:grpSp>
      <p:grpSp>
        <p:nvGrpSpPr>
          <p:cNvPr id="6" name="Group 6"/>
          <p:cNvGrpSpPr/>
          <p:nvPr/>
        </p:nvGrpSpPr>
        <p:grpSpPr>
          <a:xfrm>
            <a:off x="1257300" y="2935321"/>
            <a:ext cx="13312359" cy="4978553"/>
            <a:chOff x="0" y="0"/>
            <a:chExt cx="17749811" cy="6638070"/>
          </a:xfrm>
        </p:grpSpPr>
        <p:sp>
          <p:nvSpPr>
            <p:cNvPr id="7" name="Freeform 7"/>
            <p:cNvSpPr/>
            <p:nvPr/>
          </p:nvSpPr>
          <p:spPr>
            <a:xfrm>
              <a:off x="0" y="0"/>
              <a:ext cx="17749811" cy="6638070"/>
            </a:xfrm>
            <a:custGeom>
              <a:avLst/>
              <a:gdLst/>
              <a:ahLst/>
              <a:cxnLst/>
              <a:rect l="l" t="t" r="r" b="b"/>
              <a:pathLst>
                <a:path w="17749811" h="6638070">
                  <a:moveTo>
                    <a:pt x="0" y="0"/>
                  </a:moveTo>
                  <a:lnTo>
                    <a:pt x="17749811" y="0"/>
                  </a:lnTo>
                  <a:lnTo>
                    <a:pt x="17749811" y="6638070"/>
                  </a:lnTo>
                  <a:lnTo>
                    <a:pt x="0" y="6638070"/>
                  </a:lnTo>
                  <a:close/>
                </a:path>
              </a:pathLst>
            </a:custGeom>
            <a:solidFill>
              <a:srgbClr val="000000">
                <a:alpha val="0"/>
              </a:srgbClr>
            </a:solidFill>
          </p:spPr>
        </p:sp>
        <p:sp>
          <p:nvSpPr>
            <p:cNvPr id="8" name="TextBox 8"/>
            <p:cNvSpPr txBox="1"/>
            <p:nvPr/>
          </p:nvSpPr>
          <p:spPr>
            <a:xfrm>
              <a:off x="0" y="38100"/>
              <a:ext cx="17749811" cy="6599970"/>
            </a:xfrm>
            <a:prstGeom prst="rect">
              <a:avLst/>
            </a:prstGeom>
          </p:spPr>
          <p:txBody>
            <a:bodyPr lIns="0" tIns="0" rIns="0" bIns="0" rtlCol="0" anchor="t"/>
            <a:lstStyle/>
            <a:p>
              <a:pPr algn="l">
                <a:lnSpc>
                  <a:spcPts val="3456"/>
                </a:lnSpc>
              </a:pPr>
              <a:r>
                <a:rPr lang="en-US" sz="3200" b="1">
                  <a:solidFill>
                    <a:srgbClr val="000000"/>
                  </a:solidFill>
                  <a:latin typeface="Barlow Bold"/>
                  <a:ea typeface="Barlow Bold"/>
                  <a:cs typeface="Barlow Bold"/>
                  <a:sym typeface="Barlow Bold"/>
                </a:rPr>
                <a:t>Resale Price Maintenance (RPM)</a:t>
              </a:r>
            </a:p>
            <a:p>
              <a:pPr algn="l">
                <a:lnSpc>
                  <a:spcPts val="3456"/>
                </a:lnSpc>
              </a:pPr>
              <a:endParaRPr lang="en-US" sz="3200" b="1">
                <a:solidFill>
                  <a:srgbClr val="000000"/>
                </a:solidFill>
                <a:latin typeface="Barlow Bold"/>
                <a:ea typeface="Barlow Bold"/>
                <a:cs typeface="Barlow Bold"/>
                <a:sym typeface="Barlow Bold"/>
              </a:endParaRPr>
            </a:p>
            <a:p>
              <a:pPr marL="579120" lvl="1" indent="-289560" algn="l">
                <a:lnSpc>
                  <a:spcPts val="3456"/>
                </a:lnSpc>
                <a:buFont typeface="Arial"/>
                <a:buChar char="•"/>
              </a:pPr>
              <a:r>
                <a:rPr lang="en-US" sz="3200">
                  <a:solidFill>
                    <a:srgbClr val="000000"/>
                  </a:solidFill>
                  <a:latin typeface="Barlow"/>
                  <a:ea typeface="Barlow"/>
                  <a:cs typeface="Barlow"/>
                  <a:sym typeface="Barlow"/>
                </a:rPr>
                <a:t>Occurs when brands fix or restrict resale prices</a:t>
              </a:r>
            </a:p>
            <a:p>
              <a:pPr algn="l">
                <a:lnSpc>
                  <a:spcPts val="3456"/>
                </a:lnSpc>
              </a:pPr>
              <a:endParaRPr lang="en-US" sz="3200">
                <a:solidFill>
                  <a:srgbClr val="000000"/>
                </a:solidFill>
                <a:latin typeface="Barlow"/>
                <a:ea typeface="Barlow"/>
                <a:cs typeface="Barlow"/>
                <a:sym typeface="Barlow"/>
              </a:endParaRPr>
            </a:p>
            <a:p>
              <a:pPr marL="579120" lvl="1" indent="-289560" algn="l">
                <a:lnSpc>
                  <a:spcPts val="3456"/>
                </a:lnSpc>
                <a:buFont typeface="Arial"/>
                <a:buChar char="•"/>
              </a:pPr>
              <a:r>
                <a:rPr lang="en-US" sz="3200">
                  <a:solidFill>
                    <a:srgbClr val="000000"/>
                  </a:solidFill>
                  <a:latin typeface="Barlow"/>
                  <a:ea typeface="Barlow"/>
                  <a:cs typeface="Barlow"/>
                  <a:sym typeface="Barlow"/>
                </a:rPr>
                <a:t>Suppliers may have attempted indirect control over pricing across platforms</a:t>
              </a:r>
            </a:p>
            <a:p>
              <a:pPr algn="l">
                <a:lnSpc>
                  <a:spcPts val="3456"/>
                </a:lnSpc>
              </a:pPr>
              <a:endParaRPr lang="en-US" sz="3200">
                <a:solidFill>
                  <a:srgbClr val="000000"/>
                </a:solidFill>
                <a:latin typeface="Barlow"/>
                <a:ea typeface="Barlow"/>
                <a:cs typeface="Barlow"/>
                <a:sym typeface="Barlow"/>
              </a:endParaRPr>
            </a:p>
            <a:p>
              <a:pPr marL="579120" lvl="1" indent="-289560" algn="l">
                <a:lnSpc>
                  <a:spcPts val="3456"/>
                </a:lnSpc>
                <a:buFont typeface="Arial"/>
                <a:buChar char="•"/>
              </a:pPr>
              <a:r>
                <a:rPr lang="en-US" sz="3200">
                  <a:solidFill>
                    <a:srgbClr val="000000"/>
                  </a:solidFill>
                  <a:latin typeface="Barlow"/>
                  <a:ea typeface="Barlow"/>
                  <a:cs typeface="Barlow"/>
                  <a:sym typeface="Barlow"/>
                </a:rPr>
                <a:t>RPM is generally prohibited under China’s Anti-Monopoly Law (AML)</a:t>
              </a:r>
            </a:p>
            <a:p>
              <a:pPr algn="l">
                <a:lnSpc>
                  <a:spcPts val="3456"/>
                </a:lnSpc>
              </a:pPr>
              <a:endParaRPr lang="en-US" sz="3200">
                <a:solidFill>
                  <a:srgbClr val="000000"/>
                </a:solidFill>
                <a:latin typeface="Barlow"/>
                <a:ea typeface="Barlow"/>
                <a:cs typeface="Barlow"/>
                <a:sym typeface="Barlow"/>
              </a:endParaRPr>
            </a:p>
            <a:p>
              <a:pPr marL="579120" lvl="1" indent="-289560" algn="l">
                <a:lnSpc>
                  <a:spcPts val="3456"/>
                </a:lnSpc>
                <a:buFont typeface="Arial"/>
                <a:buChar char="•"/>
              </a:pPr>
              <a:r>
                <a:rPr lang="en-US" sz="3200">
                  <a:solidFill>
                    <a:srgbClr val="000000"/>
                  </a:solidFill>
                  <a:latin typeface="Barlow"/>
                  <a:ea typeface="Barlow"/>
                  <a:cs typeface="Barlow"/>
                  <a:sym typeface="Barlow"/>
                </a:rPr>
                <a:t>Legal risk: May restrict competition and distort market pricing</a:t>
              </a:r>
            </a:p>
            <a:p>
              <a:pPr marL="579120" lvl="1" indent="-289560" algn="l">
                <a:lnSpc>
                  <a:spcPts val="3456"/>
                </a:lnSpc>
              </a:pPr>
              <a:endParaRPr lang="en-US" sz="3200">
                <a:solidFill>
                  <a:srgbClr val="000000"/>
                </a:solidFill>
                <a:latin typeface="Barlow"/>
                <a:ea typeface="Barlow"/>
                <a:cs typeface="Barlow"/>
                <a:sym typeface="Barlow"/>
              </a:endParaRPr>
            </a:p>
          </p:txBody>
        </p:sp>
      </p:grpSp>
      <p:sp>
        <p:nvSpPr>
          <p:cNvPr id="9" name="Freeform 9"/>
          <p:cNvSpPr/>
          <p:nvPr/>
        </p:nvSpPr>
        <p:spPr>
          <a:xfrm>
            <a:off x="12374293" y="6590996"/>
            <a:ext cx="5485721" cy="3696004"/>
          </a:xfrm>
          <a:custGeom>
            <a:avLst/>
            <a:gdLst/>
            <a:ahLst/>
            <a:cxnLst/>
            <a:rect l="l" t="t" r="r" b="b"/>
            <a:pathLst>
              <a:path w="5485721" h="3696004">
                <a:moveTo>
                  <a:pt x="0" y="0"/>
                </a:moveTo>
                <a:lnTo>
                  <a:pt x="5485721" y="0"/>
                </a:lnTo>
                <a:lnTo>
                  <a:pt x="5485721" y="3696004"/>
                </a:lnTo>
                <a:lnTo>
                  <a:pt x="0" y="3696004"/>
                </a:lnTo>
                <a:lnTo>
                  <a:pt x="0" y="0"/>
                </a:lnTo>
                <a:close/>
              </a:path>
            </a:pathLst>
          </a:custGeom>
          <a:blipFill>
            <a:blip r:embed="rId3"/>
            <a:stretch>
              <a:fillRect/>
            </a:stretch>
          </a:blipFill>
        </p:spPr>
      </p:sp>
    </p:spTree>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257300" y="1386508"/>
            <a:ext cx="15773400" cy="1232611"/>
            <a:chOff x="0" y="0"/>
            <a:chExt cx="21031200" cy="1643482"/>
          </a:xfrm>
        </p:grpSpPr>
        <p:sp>
          <p:nvSpPr>
            <p:cNvPr id="4" name="Freeform 4"/>
            <p:cNvSpPr/>
            <p:nvPr/>
          </p:nvSpPr>
          <p:spPr>
            <a:xfrm>
              <a:off x="0" y="0"/>
              <a:ext cx="21031200" cy="1643482"/>
            </a:xfrm>
            <a:custGeom>
              <a:avLst/>
              <a:gdLst/>
              <a:ahLst/>
              <a:cxnLst/>
              <a:rect l="l" t="t" r="r" b="b"/>
              <a:pathLst>
                <a:path w="21031200" h="1643482">
                  <a:moveTo>
                    <a:pt x="0" y="0"/>
                  </a:moveTo>
                  <a:lnTo>
                    <a:pt x="21031200" y="0"/>
                  </a:lnTo>
                  <a:lnTo>
                    <a:pt x="21031200" y="1643482"/>
                  </a:lnTo>
                  <a:lnTo>
                    <a:pt x="0" y="1643482"/>
                  </a:lnTo>
                  <a:close/>
                </a:path>
              </a:pathLst>
            </a:custGeom>
            <a:solidFill>
              <a:srgbClr val="000000">
                <a:alpha val="0"/>
              </a:srgbClr>
            </a:solidFill>
          </p:spPr>
        </p:sp>
        <p:sp>
          <p:nvSpPr>
            <p:cNvPr id="5" name="TextBox 5"/>
            <p:cNvSpPr txBox="1"/>
            <p:nvPr/>
          </p:nvSpPr>
          <p:spPr>
            <a:xfrm>
              <a:off x="0" y="66675"/>
              <a:ext cx="21031200" cy="1576807"/>
            </a:xfrm>
            <a:prstGeom prst="rect">
              <a:avLst/>
            </a:prstGeom>
          </p:spPr>
          <p:txBody>
            <a:bodyPr lIns="0" tIns="0" rIns="0" bIns="0" rtlCol="0" anchor="ctr"/>
            <a:lstStyle/>
            <a:p>
              <a:pPr algn="l">
                <a:lnSpc>
                  <a:spcPts val="7128"/>
                </a:lnSpc>
              </a:pPr>
              <a:r>
                <a:rPr lang="en-US" sz="6600">
                  <a:solidFill>
                    <a:srgbClr val="000000"/>
                  </a:solidFill>
                  <a:latin typeface="Barlow Light"/>
                  <a:ea typeface="Barlow Light"/>
                  <a:cs typeface="Barlow Light"/>
                  <a:sym typeface="Barlow Light"/>
                </a:rPr>
                <a:t>Relevant laws in China</a:t>
              </a:r>
            </a:p>
          </p:txBody>
        </p:sp>
      </p:grpSp>
      <p:grpSp>
        <p:nvGrpSpPr>
          <p:cNvPr id="6" name="Group 6"/>
          <p:cNvGrpSpPr/>
          <p:nvPr/>
        </p:nvGrpSpPr>
        <p:grpSpPr>
          <a:xfrm>
            <a:off x="1257300" y="2738437"/>
            <a:ext cx="13019202" cy="6755473"/>
            <a:chOff x="0" y="0"/>
            <a:chExt cx="17358937" cy="9007297"/>
          </a:xfrm>
        </p:grpSpPr>
        <p:sp>
          <p:nvSpPr>
            <p:cNvPr id="7" name="Freeform 7"/>
            <p:cNvSpPr/>
            <p:nvPr/>
          </p:nvSpPr>
          <p:spPr>
            <a:xfrm>
              <a:off x="0" y="0"/>
              <a:ext cx="17358937" cy="9007297"/>
            </a:xfrm>
            <a:custGeom>
              <a:avLst/>
              <a:gdLst/>
              <a:ahLst/>
              <a:cxnLst/>
              <a:rect l="l" t="t" r="r" b="b"/>
              <a:pathLst>
                <a:path w="17358937" h="9007297">
                  <a:moveTo>
                    <a:pt x="0" y="0"/>
                  </a:moveTo>
                  <a:lnTo>
                    <a:pt x="17358937" y="0"/>
                  </a:lnTo>
                  <a:lnTo>
                    <a:pt x="17358937" y="9007297"/>
                  </a:lnTo>
                  <a:lnTo>
                    <a:pt x="0" y="9007297"/>
                  </a:lnTo>
                  <a:close/>
                </a:path>
              </a:pathLst>
            </a:custGeom>
            <a:solidFill>
              <a:srgbClr val="000000">
                <a:alpha val="0"/>
              </a:srgbClr>
            </a:solidFill>
          </p:spPr>
        </p:sp>
        <p:sp>
          <p:nvSpPr>
            <p:cNvPr id="8" name="TextBox 8"/>
            <p:cNvSpPr txBox="1"/>
            <p:nvPr/>
          </p:nvSpPr>
          <p:spPr>
            <a:xfrm>
              <a:off x="0" y="66675"/>
              <a:ext cx="17358937" cy="8940622"/>
            </a:xfrm>
            <a:prstGeom prst="rect">
              <a:avLst/>
            </a:prstGeom>
          </p:spPr>
          <p:txBody>
            <a:bodyPr lIns="0" tIns="0" rIns="0" bIns="0" rtlCol="0" anchor="t"/>
            <a:lstStyle/>
            <a:p>
              <a:pPr algn="l">
                <a:lnSpc>
                  <a:spcPts val="3699"/>
                </a:lnSpc>
              </a:pPr>
              <a:r>
                <a:rPr lang="en-US" sz="3699" b="1">
                  <a:solidFill>
                    <a:srgbClr val="404040"/>
                  </a:solidFill>
                  <a:latin typeface="Barlow Bold"/>
                  <a:ea typeface="Barlow Bold"/>
                  <a:cs typeface="Barlow Bold"/>
                  <a:sym typeface="Barlow Bold"/>
                </a:rPr>
                <a:t>Anti-Monopoly Law</a:t>
              </a:r>
            </a:p>
            <a:p>
              <a:pPr algn="l">
                <a:lnSpc>
                  <a:spcPts val="3699"/>
                </a:lnSpc>
              </a:pPr>
              <a:endParaRPr lang="en-US" sz="3699" b="1">
                <a:solidFill>
                  <a:srgbClr val="404040"/>
                </a:solidFill>
                <a:latin typeface="Barlow Bold"/>
                <a:ea typeface="Barlow Bold"/>
                <a:cs typeface="Barlow Bold"/>
                <a:sym typeface="Barlow Bold"/>
              </a:endParaRPr>
            </a:p>
            <a:p>
              <a:pPr algn="l">
                <a:lnSpc>
                  <a:spcPts val="3699"/>
                </a:lnSpc>
              </a:pPr>
              <a:r>
                <a:rPr lang="en-US" sz="3699" i="1">
                  <a:solidFill>
                    <a:srgbClr val="404040"/>
                  </a:solidFill>
                  <a:latin typeface="Barlow Italics"/>
                  <a:ea typeface="Barlow Italics"/>
                  <a:cs typeface="Barlow Italics"/>
                  <a:sym typeface="Barlow Italics"/>
                </a:rPr>
                <a:t>Article 22</a:t>
              </a:r>
              <a:r>
                <a:rPr lang="en-US" sz="3699">
                  <a:solidFill>
                    <a:srgbClr val="404040"/>
                  </a:solidFill>
                  <a:latin typeface="Barlow"/>
                  <a:ea typeface="Barlow"/>
                  <a:cs typeface="Barlow"/>
                  <a:sym typeface="Barlow"/>
                </a:rPr>
                <a:t>: Prohibits abuse of market dominance. </a:t>
              </a:r>
              <a:r>
                <a:rPr lang="en-US" sz="3699">
                  <a:solidFill>
                    <a:srgbClr val="000000"/>
                  </a:solidFill>
                  <a:latin typeface="Barlow"/>
                  <a:ea typeface="Barlow"/>
                  <a:cs typeface="Barlow"/>
                  <a:sym typeface="Barlow"/>
                </a:rPr>
                <a:t>Key considerations include whether a party is:</a:t>
              </a:r>
            </a:p>
            <a:p>
              <a:pPr algn="l">
                <a:lnSpc>
                  <a:spcPts val="3699"/>
                </a:lnSpc>
              </a:pPr>
              <a:r>
                <a:rPr lang="en-US" sz="3699">
                  <a:solidFill>
                    <a:srgbClr val="000000"/>
                  </a:solidFill>
                  <a:latin typeface="Barlow"/>
                  <a:ea typeface="Barlow"/>
                  <a:cs typeface="Barlow"/>
                  <a:sym typeface="Barlow"/>
                </a:rPr>
                <a:t>• Unreasonably restricting transactions, or</a:t>
              </a:r>
            </a:p>
            <a:p>
              <a:pPr algn="l">
                <a:lnSpc>
                  <a:spcPts val="3699"/>
                </a:lnSpc>
              </a:pPr>
              <a:r>
                <a:rPr lang="en-US" sz="3699">
                  <a:solidFill>
                    <a:srgbClr val="000000"/>
                  </a:solidFill>
                  <a:latin typeface="Barlow"/>
                  <a:ea typeface="Barlow"/>
                  <a:cs typeface="Barlow"/>
                  <a:sym typeface="Barlow"/>
                </a:rPr>
                <a:t>• Imposing unfair trading conditions inf business dealings</a:t>
              </a:r>
            </a:p>
            <a:p>
              <a:pPr algn="l">
                <a:lnSpc>
                  <a:spcPts val="3699"/>
                </a:lnSpc>
              </a:pPr>
              <a:endParaRPr lang="en-US" sz="3699">
                <a:solidFill>
                  <a:srgbClr val="000000"/>
                </a:solidFill>
                <a:latin typeface="Barlow"/>
                <a:ea typeface="Barlow"/>
                <a:cs typeface="Barlow"/>
                <a:sym typeface="Barlow"/>
              </a:endParaRPr>
            </a:p>
            <a:p>
              <a:pPr algn="l">
                <a:lnSpc>
                  <a:spcPts val="3699"/>
                </a:lnSpc>
              </a:pPr>
              <a:r>
                <a:rPr lang="en-US" sz="3699" b="1">
                  <a:solidFill>
                    <a:srgbClr val="404040"/>
                  </a:solidFill>
                  <a:latin typeface="Barlow Bold"/>
                  <a:ea typeface="Barlow Bold"/>
                  <a:cs typeface="Barlow Bold"/>
                  <a:sym typeface="Barlow Bold"/>
                </a:rPr>
                <a:t>Advertising Law</a:t>
              </a:r>
            </a:p>
            <a:p>
              <a:pPr algn="l">
                <a:lnSpc>
                  <a:spcPts val="3699"/>
                </a:lnSpc>
              </a:pPr>
              <a:endParaRPr lang="en-US" sz="3699" b="1">
                <a:solidFill>
                  <a:srgbClr val="404040"/>
                </a:solidFill>
                <a:latin typeface="Barlow Bold"/>
                <a:ea typeface="Barlow Bold"/>
                <a:cs typeface="Barlow Bold"/>
                <a:sym typeface="Barlow Bold"/>
              </a:endParaRPr>
            </a:p>
            <a:p>
              <a:pPr algn="l">
                <a:lnSpc>
                  <a:spcPts val="3699"/>
                </a:lnSpc>
              </a:pPr>
              <a:r>
                <a:rPr lang="en-US" sz="3699" i="1">
                  <a:solidFill>
                    <a:srgbClr val="404040"/>
                  </a:solidFill>
                  <a:latin typeface="Barlow Italics"/>
                  <a:ea typeface="Barlow Italics"/>
                  <a:cs typeface="Barlow Italics"/>
                  <a:sym typeface="Barlow Italics"/>
                </a:rPr>
                <a:t>Article 28</a:t>
              </a:r>
              <a:r>
                <a:rPr lang="en-US" sz="3699">
                  <a:solidFill>
                    <a:srgbClr val="404040"/>
                  </a:solidFill>
                  <a:latin typeface="Barlow"/>
                  <a:ea typeface="Barlow"/>
                  <a:cs typeface="Barlow"/>
                  <a:sym typeface="Barlow"/>
                </a:rPr>
                <a:t>: False advertising (misleading price/benefit claims)</a:t>
              </a:r>
            </a:p>
            <a:p>
              <a:pPr algn="l">
                <a:lnSpc>
                  <a:spcPts val="3699"/>
                </a:lnSpc>
              </a:pPr>
              <a:r>
                <a:rPr lang="en-US" sz="3699" i="1">
                  <a:solidFill>
                    <a:srgbClr val="404040"/>
                  </a:solidFill>
                  <a:latin typeface="Barlow Italics"/>
                  <a:ea typeface="Barlow Italics"/>
                  <a:cs typeface="Barlow Italics"/>
                  <a:sym typeface="Barlow Italics"/>
                </a:rPr>
                <a:t>Article 56</a:t>
              </a:r>
              <a:r>
                <a:rPr lang="en-US" sz="3699">
                  <a:solidFill>
                    <a:srgbClr val="404040"/>
                  </a:solidFill>
                  <a:latin typeface="Barlow"/>
                  <a:ea typeface="Barlow"/>
                  <a:cs typeface="Barlow"/>
                  <a:sym typeface="Barlow"/>
                </a:rPr>
                <a:t>: The advertiser (i.e., the brand) bears primary responsibility for the truthfulness of the advertisement. If a livestreamer makes false claims, the brand may be jointly liable and subject to penalties.</a:t>
              </a:r>
            </a:p>
          </p:txBody>
        </p:sp>
      </p:grpSp>
      <p:sp>
        <p:nvSpPr>
          <p:cNvPr id="9" name="Freeform 9"/>
          <p:cNvSpPr/>
          <p:nvPr/>
        </p:nvSpPr>
        <p:spPr>
          <a:xfrm>
            <a:off x="13194748" y="1386508"/>
            <a:ext cx="4755167" cy="3551698"/>
          </a:xfrm>
          <a:custGeom>
            <a:avLst/>
            <a:gdLst/>
            <a:ahLst/>
            <a:cxnLst/>
            <a:rect l="l" t="t" r="r" b="b"/>
            <a:pathLst>
              <a:path w="4755167" h="3551698">
                <a:moveTo>
                  <a:pt x="0" y="0"/>
                </a:moveTo>
                <a:lnTo>
                  <a:pt x="4755167" y="0"/>
                </a:lnTo>
                <a:lnTo>
                  <a:pt x="4755167" y="3551699"/>
                </a:lnTo>
                <a:lnTo>
                  <a:pt x="0" y="35516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14276502" y="4040401"/>
            <a:ext cx="3663177" cy="3923081"/>
          </a:xfrm>
          <a:custGeom>
            <a:avLst/>
            <a:gdLst/>
            <a:ahLst/>
            <a:cxnLst/>
            <a:rect l="l" t="t" r="r" b="b"/>
            <a:pathLst>
              <a:path w="3663177" h="3923081">
                <a:moveTo>
                  <a:pt x="0" y="0"/>
                </a:moveTo>
                <a:lnTo>
                  <a:pt x="3663177" y="0"/>
                </a:lnTo>
                <a:lnTo>
                  <a:pt x="3663177" y="3923080"/>
                </a:lnTo>
                <a:lnTo>
                  <a:pt x="0" y="3923080"/>
                </a:lnTo>
                <a:lnTo>
                  <a:pt x="0" y="0"/>
                </a:lnTo>
                <a:close/>
              </a:path>
            </a:pathLst>
          </a:custGeom>
          <a:blipFill>
            <a:blip r:embed="rId5"/>
            <a:stretch>
              <a:fillRect/>
            </a:stretch>
          </a:blipFill>
        </p:spPr>
      </p:sp>
    </p:spTree>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257300" y="1386508"/>
            <a:ext cx="15773400" cy="1232611"/>
            <a:chOff x="0" y="0"/>
            <a:chExt cx="21031200" cy="1643482"/>
          </a:xfrm>
        </p:grpSpPr>
        <p:sp>
          <p:nvSpPr>
            <p:cNvPr id="4" name="Freeform 4"/>
            <p:cNvSpPr/>
            <p:nvPr/>
          </p:nvSpPr>
          <p:spPr>
            <a:xfrm>
              <a:off x="0" y="0"/>
              <a:ext cx="21031200" cy="1643482"/>
            </a:xfrm>
            <a:custGeom>
              <a:avLst/>
              <a:gdLst/>
              <a:ahLst/>
              <a:cxnLst/>
              <a:rect l="l" t="t" r="r" b="b"/>
              <a:pathLst>
                <a:path w="21031200" h="1643482">
                  <a:moveTo>
                    <a:pt x="0" y="0"/>
                  </a:moveTo>
                  <a:lnTo>
                    <a:pt x="21031200" y="0"/>
                  </a:lnTo>
                  <a:lnTo>
                    <a:pt x="21031200" y="1643482"/>
                  </a:lnTo>
                  <a:lnTo>
                    <a:pt x="0" y="1643482"/>
                  </a:lnTo>
                  <a:close/>
                </a:path>
              </a:pathLst>
            </a:custGeom>
            <a:solidFill>
              <a:srgbClr val="000000">
                <a:alpha val="0"/>
              </a:srgbClr>
            </a:solidFill>
          </p:spPr>
        </p:sp>
        <p:sp>
          <p:nvSpPr>
            <p:cNvPr id="5" name="TextBox 5"/>
            <p:cNvSpPr txBox="1"/>
            <p:nvPr/>
          </p:nvSpPr>
          <p:spPr>
            <a:xfrm>
              <a:off x="0" y="66675"/>
              <a:ext cx="21031200" cy="1576807"/>
            </a:xfrm>
            <a:prstGeom prst="rect">
              <a:avLst/>
            </a:prstGeom>
          </p:spPr>
          <p:txBody>
            <a:bodyPr lIns="0" tIns="0" rIns="0" bIns="0" rtlCol="0" anchor="ctr"/>
            <a:lstStyle/>
            <a:p>
              <a:pPr algn="l">
                <a:lnSpc>
                  <a:spcPts val="7128"/>
                </a:lnSpc>
              </a:pPr>
              <a:r>
                <a:rPr lang="en-US" sz="6600">
                  <a:solidFill>
                    <a:srgbClr val="000000"/>
                  </a:solidFill>
                  <a:latin typeface="Barlow Light"/>
                  <a:ea typeface="Barlow Light"/>
                  <a:cs typeface="Barlow Light"/>
                  <a:sym typeface="Barlow Light"/>
                </a:rPr>
                <a:t>Relevant laws in China</a:t>
              </a:r>
            </a:p>
          </p:txBody>
        </p:sp>
      </p:grpSp>
      <p:grpSp>
        <p:nvGrpSpPr>
          <p:cNvPr id="6" name="Group 6"/>
          <p:cNvGrpSpPr/>
          <p:nvPr/>
        </p:nvGrpSpPr>
        <p:grpSpPr>
          <a:xfrm>
            <a:off x="1257300" y="2919576"/>
            <a:ext cx="11171252" cy="4780559"/>
            <a:chOff x="0" y="0"/>
            <a:chExt cx="14895003" cy="6374079"/>
          </a:xfrm>
        </p:grpSpPr>
        <p:sp>
          <p:nvSpPr>
            <p:cNvPr id="7" name="Freeform 7"/>
            <p:cNvSpPr/>
            <p:nvPr/>
          </p:nvSpPr>
          <p:spPr>
            <a:xfrm>
              <a:off x="0" y="0"/>
              <a:ext cx="14895004" cy="6374079"/>
            </a:xfrm>
            <a:custGeom>
              <a:avLst/>
              <a:gdLst/>
              <a:ahLst/>
              <a:cxnLst/>
              <a:rect l="l" t="t" r="r" b="b"/>
              <a:pathLst>
                <a:path w="14895004" h="6374079">
                  <a:moveTo>
                    <a:pt x="0" y="0"/>
                  </a:moveTo>
                  <a:lnTo>
                    <a:pt x="14895004" y="0"/>
                  </a:lnTo>
                  <a:lnTo>
                    <a:pt x="14895004" y="6374079"/>
                  </a:lnTo>
                  <a:lnTo>
                    <a:pt x="0" y="6374079"/>
                  </a:lnTo>
                  <a:close/>
                </a:path>
              </a:pathLst>
            </a:custGeom>
            <a:solidFill>
              <a:srgbClr val="000000">
                <a:alpha val="0"/>
              </a:srgbClr>
            </a:solidFill>
          </p:spPr>
        </p:sp>
        <p:sp>
          <p:nvSpPr>
            <p:cNvPr id="8" name="TextBox 8"/>
            <p:cNvSpPr txBox="1"/>
            <p:nvPr/>
          </p:nvSpPr>
          <p:spPr>
            <a:xfrm>
              <a:off x="0" y="47625"/>
              <a:ext cx="14895003" cy="6326454"/>
            </a:xfrm>
            <a:prstGeom prst="rect">
              <a:avLst/>
            </a:prstGeom>
          </p:spPr>
          <p:txBody>
            <a:bodyPr lIns="0" tIns="0" rIns="0" bIns="0" rtlCol="0" anchor="t"/>
            <a:lstStyle/>
            <a:p>
              <a:pPr algn="l">
                <a:lnSpc>
                  <a:spcPts val="4536"/>
                </a:lnSpc>
              </a:pPr>
              <a:r>
                <a:rPr lang="en-US" sz="4200" b="1">
                  <a:solidFill>
                    <a:srgbClr val="404040"/>
                  </a:solidFill>
                  <a:latin typeface="Barlow Bold"/>
                  <a:ea typeface="Barlow Bold"/>
                  <a:cs typeface="Barlow Bold"/>
                  <a:sym typeface="Barlow Bold"/>
                </a:rPr>
                <a:t>Price Law</a:t>
              </a:r>
            </a:p>
            <a:p>
              <a:pPr algn="l">
                <a:lnSpc>
                  <a:spcPts val="4536"/>
                </a:lnSpc>
              </a:pPr>
              <a:r>
                <a:rPr lang="en-US" sz="4200" i="1">
                  <a:solidFill>
                    <a:srgbClr val="404040"/>
                  </a:solidFill>
                  <a:latin typeface="Barlow Italics"/>
                  <a:ea typeface="Barlow Italics"/>
                  <a:cs typeface="Barlow Italics"/>
                  <a:sym typeface="Barlow Italics"/>
                </a:rPr>
                <a:t>Article 14</a:t>
              </a:r>
              <a:r>
                <a:rPr lang="en-US" sz="4200">
                  <a:solidFill>
                    <a:srgbClr val="404040"/>
                  </a:solidFill>
                  <a:latin typeface="Barlow"/>
                  <a:ea typeface="Barlow"/>
                  <a:cs typeface="Barlow"/>
                  <a:sym typeface="Barlow"/>
                </a:rPr>
                <a:t>: Prohibits false price promotions and price discrimination</a:t>
              </a:r>
            </a:p>
            <a:p>
              <a:pPr algn="l">
                <a:lnSpc>
                  <a:spcPts val="4536"/>
                </a:lnSpc>
              </a:pPr>
              <a:endParaRPr lang="en-US" sz="4200">
                <a:solidFill>
                  <a:srgbClr val="404040"/>
                </a:solidFill>
                <a:latin typeface="Barlow"/>
                <a:ea typeface="Barlow"/>
                <a:cs typeface="Barlow"/>
                <a:sym typeface="Barlow"/>
              </a:endParaRPr>
            </a:p>
            <a:p>
              <a:pPr algn="l">
                <a:lnSpc>
                  <a:spcPts val="4536"/>
                </a:lnSpc>
              </a:pPr>
              <a:r>
                <a:rPr lang="en-US" sz="4200" b="1">
                  <a:solidFill>
                    <a:srgbClr val="404040"/>
                  </a:solidFill>
                  <a:latin typeface="Barlow Bold"/>
                  <a:ea typeface="Barlow Bold"/>
                  <a:cs typeface="Barlow Bold"/>
                  <a:sym typeface="Barlow Bold"/>
                </a:rPr>
                <a:t>Consumer Rights Protection Law</a:t>
              </a:r>
            </a:p>
            <a:p>
              <a:pPr algn="l">
                <a:lnSpc>
                  <a:spcPts val="4536"/>
                </a:lnSpc>
              </a:pPr>
              <a:r>
                <a:rPr lang="en-US" sz="4200" i="1">
                  <a:solidFill>
                    <a:srgbClr val="404040"/>
                  </a:solidFill>
                  <a:latin typeface="Barlow Italics"/>
                  <a:ea typeface="Barlow Italics"/>
                  <a:cs typeface="Barlow Italics"/>
                  <a:sym typeface="Barlow Italics"/>
                </a:rPr>
                <a:t>Article 8</a:t>
              </a:r>
              <a:r>
                <a:rPr lang="en-US" sz="4200">
                  <a:solidFill>
                    <a:srgbClr val="404040"/>
                  </a:solidFill>
                  <a:latin typeface="Barlow"/>
                  <a:ea typeface="Barlow"/>
                  <a:cs typeface="Barlow"/>
                  <a:sym typeface="Barlow"/>
                </a:rPr>
                <a:t>: Right to know</a:t>
              </a:r>
            </a:p>
            <a:p>
              <a:pPr algn="l">
                <a:lnSpc>
                  <a:spcPts val="4536"/>
                </a:lnSpc>
              </a:pPr>
              <a:r>
                <a:rPr lang="en-US" sz="4200" i="1">
                  <a:solidFill>
                    <a:srgbClr val="404040"/>
                  </a:solidFill>
                  <a:latin typeface="Barlow Italics"/>
                  <a:ea typeface="Barlow Italics"/>
                  <a:cs typeface="Barlow Italics"/>
                  <a:sym typeface="Barlow Italics"/>
                </a:rPr>
                <a:t>Article 55</a:t>
              </a:r>
              <a:r>
                <a:rPr lang="en-US" sz="4200">
                  <a:solidFill>
                    <a:srgbClr val="404040"/>
                  </a:solidFill>
                  <a:latin typeface="Barlow"/>
                  <a:ea typeface="Barlow"/>
                  <a:cs typeface="Barlow"/>
                  <a:sym typeface="Barlow"/>
                </a:rPr>
                <a:t>: Fraud penalties (refund + 3x compensation)</a:t>
              </a:r>
            </a:p>
          </p:txBody>
        </p:sp>
      </p:grpSp>
      <p:sp>
        <p:nvSpPr>
          <p:cNvPr id="9" name="Freeform 9"/>
          <p:cNvSpPr/>
          <p:nvPr/>
        </p:nvSpPr>
        <p:spPr>
          <a:xfrm flipH="1">
            <a:off x="12175630" y="2919576"/>
            <a:ext cx="7173321" cy="7047488"/>
          </a:xfrm>
          <a:custGeom>
            <a:avLst/>
            <a:gdLst/>
            <a:ahLst/>
            <a:cxnLst/>
            <a:rect l="l" t="t" r="r" b="b"/>
            <a:pathLst>
              <a:path w="7173321" h="7047488">
                <a:moveTo>
                  <a:pt x="7173321" y="0"/>
                </a:moveTo>
                <a:lnTo>
                  <a:pt x="0" y="0"/>
                </a:lnTo>
                <a:lnTo>
                  <a:pt x="0" y="7047489"/>
                </a:lnTo>
                <a:lnTo>
                  <a:pt x="7173321" y="7047489"/>
                </a:lnTo>
                <a:lnTo>
                  <a:pt x="7173321" y="0"/>
                </a:lnTo>
                <a:close/>
              </a:path>
            </a:pathLst>
          </a:custGeom>
          <a:blipFill>
            <a:blip r:embed="rId3"/>
            <a:stretch>
              <a:fillRect t="-1658"/>
            </a:stretch>
          </a:blipFill>
        </p:spPr>
      </p:sp>
    </p:spTree>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765092" y="1386508"/>
            <a:ext cx="15773400" cy="1232611"/>
            <a:chOff x="0" y="0"/>
            <a:chExt cx="21031200" cy="1643482"/>
          </a:xfrm>
        </p:grpSpPr>
        <p:sp>
          <p:nvSpPr>
            <p:cNvPr id="4" name="Freeform 4"/>
            <p:cNvSpPr/>
            <p:nvPr/>
          </p:nvSpPr>
          <p:spPr>
            <a:xfrm>
              <a:off x="0" y="0"/>
              <a:ext cx="21031200" cy="1643482"/>
            </a:xfrm>
            <a:custGeom>
              <a:avLst/>
              <a:gdLst/>
              <a:ahLst/>
              <a:cxnLst/>
              <a:rect l="l" t="t" r="r" b="b"/>
              <a:pathLst>
                <a:path w="21031200" h="1643482">
                  <a:moveTo>
                    <a:pt x="0" y="0"/>
                  </a:moveTo>
                  <a:lnTo>
                    <a:pt x="21031200" y="0"/>
                  </a:lnTo>
                  <a:lnTo>
                    <a:pt x="21031200" y="1643482"/>
                  </a:lnTo>
                  <a:lnTo>
                    <a:pt x="0" y="1643482"/>
                  </a:lnTo>
                  <a:close/>
                </a:path>
              </a:pathLst>
            </a:custGeom>
            <a:solidFill>
              <a:srgbClr val="000000">
                <a:alpha val="0"/>
              </a:srgbClr>
            </a:solidFill>
          </p:spPr>
        </p:sp>
        <p:sp>
          <p:nvSpPr>
            <p:cNvPr id="5" name="TextBox 5"/>
            <p:cNvSpPr txBox="1"/>
            <p:nvPr/>
          </p:nvSpPr>
          <p:spPr>
            <a:xfrm>
              <a:off x="0" y="66675"/>
              <a:ext cx="21031200" cy="1576807"/>
            </a:xfrm>
            <a:prstGeom prst="rect">
              <a:avLst/>
            </a:prstGeom>
          </p:spPr>
          <p:txBody>
            <a:bodyPr lIns="0" tIns="0" rIns="0" bIns="0" rtlCol="0" anchor="ctr"/>
            <a:lstStyle/>
            <a:p>
              <a:pPr algn="l">
                <a:lnSpc>
                  <a:spcPts val="7128"/>
                </a:lnSpc>
              </a:pPr>
              <a:r>
                <a:rPr lang="en-US" sz="6600">
                  <a:solidFill>
                    <a:srgbClr val="000000"/>
                  </a:solidFill>
                  <a:latin typeface="Barlow Light"/>
                  <a:ea typeface="Barlow Light"/>
                  <a:cs typeface="Barlow Light"/>
                  <a:sym typeface="Barlow Light"/>
                </a:rPr>
                <a:t>Good News: Regulatory Guidance Emerging </a:t>
              </a:r>
            </a:p>
          </p:txBody>
        </p:sp>
      </p:grpSp>
      <p:grpSp>
        <p:nvGrpSpPr>
          <p:cNvPr id="6" name="Group 6"/>
          <p:cNvGrpSpPr/>
          <p:nvPr/>
        </p:nvGrpSpPr>
        <p:grpSpPr>
          <a:xfrm>
            <a:off x="1028700" y="3013097"/>
            <a:ext cx="12131059" cy="6527007"/>
            <a:chOff x="0" y="0"/>
            <a:chExt cx="16174745" cy="8702676"/>
          </a:xfrm>
        </p:grpSpPr>
        <p:sp>
          <p:nvSpPr>
            <p:cNvPr id="7" name="Freeform 7"/>
            <p:cNvSpPr/>
            <p:nvPr/>
          </p:nvSpPr>
          <p:spPr>
            <a:xfrm>
              <a:off x="0" y="0"/>
              <a:ext cx="16174744" cy="8702676"/>
            </a:xfrm>
            <a:custGeom>
              <a:avLst/>
              <a:gdLst/>
              <a:ahLst/>
              <a:cxnLst/>
              <a:rect l="l" t="t" r="r" b="b"/>
              <a:pathLst>
                <a:path w="16174744" h="8702676">
                  <a:moveTo>
                    <a:pt x="0" y="0"/>
                  </a:moveTo>
                  <a:lnTo>
                    <a:pt x="16174744" y="0"/>
                  </a:lnTo>
                  <a:lnTo>
                    <a:pt x="16174744" y="8702676"/>
                  </a:lnTo>
                  <a:lnTo>
                    <a:pt x="0" y="8702676"/>
                  </a:lnTo>
                  <a:close/>
                </a:path>
              </a:pathLst>
            </a:custGeom>
            <a:solidFill>
              <a:srgbClr val="000000">
                <a:alpha val="0"/>
              </a:srgbClr>
            </a:solidFill>
          </p:spPr>
        </p:sp>
        <p:sp>
          <p:nvSpPr>
            <p:cNvPr id="8" name="TextBox 8"/>
            <p:cNvSpPr txBox="1"/>
            <p:nvPr/>
          </p:nvSpPr>
          <p:spPr>
            <a:xfrm>
              <a:off x="0" y="57150"/>
              <a:ext cx="16174745" cy="8645526"/>
            </a:xfrm>
            <a:prstGeom prst="rect">
              <a:avLst/>
            </a:prstGeom>
          </p:spPr>
          <p:txBody>
            <a:bodyPr lIns="0" tIns="0" rIns="0" bIns="0" rtlCol="0" anchor="t"/>
            <a:lstStyle/>
            <a:p>
              <a:pPr marL="597218" lvl="1" indent="-298609" algn="l">
                <a:lnSpc>
                  <a:spcPts val="3207"/>
                </a:lnSpc>
                <a:buFont typeface="Arial"/>
                <a:buChar char="•"/>
              </a:pPr>
              <a:r>
                <a:rPr lang="en-US" sz="3300">
                  <a:solidFill>
                    <a:srgbClr val="000000"/>
                  </a:solidFill>
                  <a:latin typeface="Barlow"/>
                  <a:ea typeface="Barlow"/>
                  <a:cs typeface="Barlow"/>
                  <a:sym typeface="Barlow"/>
                </a:rPr>
                <a:t>Growing regulatory attention on livestream sales activities. </a:t>
              </a:r>
            </a:p>
            <a:p>
              <a:pPr marL="597218" lvl="1" indent="-298609" algn="l">
                <a:lnSpc>
                  <a:spcPts val="3207"/>
                </a:lnSpc>
              </a:pPr>
              <a:endParaRPr lang="en-US" sz="3300">
                <a:solidFill>
                  <a:srgbClr val="000000"/>
                </a:solidFill>
                <a:latin typeface="Barlow"/>
                <a:ea typeface="Barlow"/>
                <a:cs typeface="Barlow"/>
                <a:sym typeface="Barlow"/>
              </a:endParaRPr>
            </a:p>
            <a:p>
              <a:pPr marL="597218" lvl="1" indent="-298609" algn="l">
                <a:lnSpc>
                  <a:spcPts val="3207"/>
                </a:lnSpc>
                <a:buFont typeface="Arial"/>
                <a:buChar char="•"/>
              </a:pPr>
              <a:r>
                <a:rPr lang="en-US" sz="3300">
                  <a:solidFill>
                    <a:srgbClr val="000000"/>
                  </a:solidFill>
                  <a:latin typeface="Barlow"/>
                  <a:ea typeface="Barlow"/>
                  <a:cs typeface="Barlow"/>
                  <a:sym typeface="Barlow"/>
                </a:rPr>
                <a:t>“</a:t>
              </a:r>
              <a:r>
                <a:rPr lang="en-US" sz="3300" i="1">
                  <a:solidFill>
                    <a:srgbClr val="000000"/>
                  </a:solidFill>
                  <a:latin typeface="Barlow Italics"/>
                  <a:ea typeface="Barlow Italics"/>
                  <a:cs typeface="Barlow Italics"/>
                  <a:sym typeface="Barlow Italics"/>
                </a:rPr>
                <a:t>Compliance Guidelines for Online Livestream Marketing Activities</a:t>
              </a:r>
              <a:r>
                <a:rPr lang="en-US" sz="3300">
                  <a:solidFill>
                    <a:srgbClr val="000000"/>
                  </a:solidFill>
                  <a:latin typeface="Barlow"/>
                  <a:ea typeface="Barlow"/>
                  <a:cs typeface="Barlow"/>
                  <a:sym typeface="Barlow"/>
                </a:rPr>
                <a:t>” – issued by the Market Regulation Bureau of several cities. For example, Shanghai: </a:t>
              </a:r>
              <a:r>
                <a:rPr lang="en-US" sz="3300" u="sng">
                  <a:solidFill>
                    <a:srgbClr val="0563C1"/>
                  </a:solidFill>
                  <a:latin typeface="Barlow"/>
                  <a:ea typeface="Barlow"/>
                  <a:cs typeface="Barlow"/>
                  <a:sym typeface="Barlow"/>
                  <a:hlinkClick r:id="rId3" tooltip="http://scjgj.sh.gov.cn/cmsres/55/559510d417ef4d06bf77421eedf0bee9/cea01ad6efac25ae8bc3b565ed2fc854.pdf"/>
                </a:rPr>
                <a:t>http://scjgj.sh.gov.cn/cmsres/55/559510d417ef4d06bf77421eedf0bee9/cea01ad6efac25ae8bc3b565ed2fc854.pdf</a:t>
              </a:r>
              <a:r>
                <a:rPr lang="en-US" sz="3300">
                  <a:solidFill>
                    <a:srgbClr val="000000"/>
                  </a:solidFill>
                  <a:latin typeface="Barlow"/>
                  <a:ea typeface="Barlow"/>
                  <a:cs typeface="Barlow"/>
                  <a:sym typeface="Barlow"/>
                </a:rPr>
                <a:t> </a:t>
              </a:r>
            </a:p>
            <a:p>
              <a:pPr marL="597218" lvl="1" indent="-298609" algn="l">
                <a:lnSpc>
                  <a:spcPts val="3207"/>
                </a:lnSpc>
              </a:pPr>
              <a:endParaRPr lang="en-US" sz="3300">
                <a:solidFill>
                  <a:srgbClr val="000000"/>
                </a:solidFill>
                <a:latin typeface="Barlow"/>
                <a:ea typeface="Barlow"/>
                <a:cs typeface="Barlow"/>
                <a:sym typeface="Barlow"/>
              </a:endParaRPr>
            </a:p>
            <a:p>
              <a:pPr marL="597218" lvl="1" indent="-298609" algn="l">
                <a:lnSpc>
                  <a:spcPts val="3207"/>
                </a:lnSpc>
                <a:buFont typeface="Arial"/>
                <a:buChar char="•"/>
              </a:pPr>
              <a:r>
                <a:rPr lang="en-US" sz="3300">
                  <a:solidFill>
                    <a:srgbClr val="000000"/>
                  </a:solidFill>
                  <a:latin typeface="Barlow"/>
                  <a:ea typeface="Barlow"/>
                  <a:cs typeface="Barlow"/>
                  <a:sym typeface="Barlow"/>
                </a:rPr>
                <a:t>Explicitly requires that live streamers shall not require platform merchants to sign ‘lowest price agreements’ or other unfairly exclusive or coercive clauses.</a:t>
              </a:r>
            </a:p>
            <a:p>
              <a:pPr marL="597218" lvl="1" indent="-298609" algn="l">
                <a:lnSpc>
                  <a:spcPts val="3207"/>
                </a:lnSpc>
              </a:pPr>
              <a:endParaRPr lang="en-US" sz="3300">
                <a:solidFill>
                  <a:srgbClr val="000000"/>
                </a:solidFill>
                <a:latin typeface="Barlow"/>
                <a:ea typeface="Barlow"/>
                <a:cs typeface="Barlow"/>
                <a:sym typeface="Barlow"/>
              </a:endParaRPr>
            </a:p>
          </p:txBody>
        </p:sp>
      </p:grpSp>
      <p:sp>
        <p:nvSpPr>
          <p:cNvPr id="9" name="Freeform 9"/>
          <p:cNvSpPr/>
          <p:nvPr/>
        </p:nvSpPr>
        <p:spPr>
          <a:xfrm>
            <a:off x="13336600" y="6714518"/>
            <a:ext cx="4951400" cy="2543782"/>
          </a:xfrm>
          <a:custGeom>
            <a:avLst/>
            <a:gdLst/>
            <a:ahLst/>
            <a:cxnLst/>
            <a:rect l="l" t="t" r="r" b="b"/>
            <a:pathLst>
              <a:path w="4951400" h="2543782">
                <a:moveTo>
                  <a:pt x="0" y="0"/>
                </a:moveTo>
                <a:lnTo>
                  <a:pt x="4951400" y="0"/>
                </a:lnTo>
                <a:lnTo>
                  <a:pt x="4951400" y="2543782"/>
                </a:lnTo>
                <a:lnTo>
                  <a:pt x="0" y="2543782"/>
                </a:lnTo>
                <a:lnTo>
                  <a:pt x="0" y="0"/>
                </a:lnTo>
                <a:close/>
              </a:path>
            </a:pathLst>
          </a:custGeom>
          <a:blipFill>
            <a:blip r:embed="rId4"/>
            <a:stretch>
              <a:fillRect/>
            </a:stretch>
          </a:blipFill>
        </p:spPr>
      </p:sp>
      <p:sp>
        <p:nvSpPr>
          <p:cNvPr id="10" name="Freeform 10"/>
          <p:cNvSpPr/>
          <p:nvPr/>
        </p:nvSpPr>
        <p:spPr>
          <a:xfrm>
            <a:off x="14233722" y="3013097"/>
            <a:ext cx="4054278" cy="4260805"/>
          </a:xfrm>
          <a:custGeom>
            <a:avLst/>
            <a:gdLst/>
            <a:ahLst/>
            <a:cxnLst/>
            <a:rect l="l" t="t" r="r" b="b"/>
            <a:pathLst>
              <a:path w="4054278" h="4260805">
                <a:moveTo>
                  <a:pt x="0" y="0"/>
                </a:moveTo>
                <a:lnTo>
                  <a:pt x="4054278" y="0"/>
                </a:lnTo>
                <a:lnTo>
                  <a:pt x="4054278" y="4260806"/>
                </a:lnTo>
                <a:lnTo>
                  <a:pt x="0" y="4260806"/>
                </a:lnTo>
                <a:lnTo>
                  <a:pt x="0" y="0"/>
                </a:lnTo>
                <a:close/>
              </a:path>
            </a:pathLst>
          </a:custGeom>
          <a:blipFill>
            <a:blip r:embed="rId5"/>
            <a:stretch>
              <a:fillRect/>
            </a:stretch>
          </a:blipFill>
        </p:spPr>
      </p:sp>
      <p:sp>
        <p:nvSpPr>
          <p:cNvPr id="11" name="Freeform 11"/>
          <p:cNvSpPr/>
          <p:nvPr/>
        </p:nvSpPr>
        <p:spPr>
          <a:xfrm>
            <a:off x="659904" y="5143500"/>
            <a:ext cx="737592" cy="675819"/>
          </a:xfrm>
          <a:custGeom>
            <a:avLst/>
            <a:gdLst/>
            <a:ahLst/>
            <a:cxnLst/>
            <a:rect l="l" t="t" r="r" b="b"/>
            <a:pathLst>
              <a:path w="737592" h="675819">
                <a:moveTo>
                  <a:pt x="0" y="0"/>
                </a:moveTo>
                <a:lnTo>
                  <a:pt x="737592" y="0"/>
                </a:lnTo>
                <a:lnTo>
                  <a:pt x="737592" y="675819"/>
                </a:lnTo>
                <a:lnTo>
                  <a:pt x="0" y="6758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028700" y="1386508"/>
            <a:ext cx="15773400" cy="1232611"/>
            <a:chOff x="0" y="0"/>
            <a:chExt cx="21031200" cy="1643482"/>
          </a:xfrm>
        </p:grpSpPr>
        <p:sp>
          <p:nvSpPr>
            <p:cNvPr id="4" name="Freeform 4"/>
            <p:cNvSpPr/>
            <p:nvPr/>
          </p:nvSpPr>
          <p:spPr>
            <a:xfrm>
              <a:off x="0" y="0"/>
              <a:ext cx="21031200" cy="1643482"/>
            </a:xfrm>
            <a:custGeom>
              <a:avLst/>
              <a:gdLst/>
              <a:ahLst/>
              <a:cxnLst/>
              <a:rect l="l" t="t" r="r" b="b"/>
              <a:pathLst>
                <a:path w="21031200" h="1643482">
                  <a:moveTo>
                    <a:pt x="0" y="0"/>
                  </a:moveTo>
                  <a:lnTo>
                    <a:pt x="21031200" y="0"/>
                  </a:lnTo>
                  <a:lnTo>
                    <a:pt x="21031200" y="1643482"/>
                  </a:lnTo>
                  <a:lnTo>
                    <a:pt x="0" y="1643482"/>
                  </a:lnTo>
                  <a:close/>
                </a:path>
              </a:pathLst>
            </a:custGeom>
            <a:solidFill>
              <a:srgbClr val="000000">
                <a:alpha val="0"/>
              </a:srgbClr>
            </a:solidFill>
          </p:spPr>
        </p:sp>
        <p:sp>
          <p:nvSpPr>
            <p:cNvPr id="5" name="TextBox 5"/>
            <p:cNvSpPr txBox="1"/>
            <p:nvPr/>
          </p:nvSpPr>
          <p:spPr>
            <a:xfrm>
              <a:off x="0" y="66675"/>
              <a:ext cx="21031200" cy="1576807"/>
            </a:xfrm>
            <a:prstGeom prst="rect">
              <a:avLst/>
            </a:prstGeom>
          </p:spPr>
          <p:txBody>
            <a:bodyPr lIns="0" tIns="0" rIns="0" bIns="0" rtlCol="0" anchor="ctr"/>
            <a:lstStyle/>
            <a:p>
              <a:pPr algn="l">
                <a:lnSpc>
                  <a:spcPts val="7128"/>
                </a:lnSpc>
              </a:pPr>
              <a:r>
                <a:rPr lang="en-US" sz="6600">
                  <a:solidFill>
                    <a:srgbClr val="000000"/>
                  </a:solidFill>
                  <a:latin typeface="Barlow Light"/>
                  <a:ea typeface="Barlow Light"/>
                  <a:cs typeface="Barlow Light"/>
                  <a:sym typeface="Barlow Light"/>
                </a:rPr>
                <a:t>Dilemma for brands in China</a:t>
              </a:r>
            </a:p>
          </p:txBody>
        </p:sp>
      </p:grpSp>
      <p:grpSp>
        <p:nvGrpSpPr>
          <p:cNvPr id="6" name="Group 6"/>
          <p:cNvGrpSpPr/>
          <p:nvPr/>
        </p:nvGrpSpPr>
        <p:grpSpPr>
          <a:xfrm>
            <a:off x="1028700" y="2829428"/>
            <a:ext cx="14073075" cy="6031186"/>
            <a:chOff x="0" y="0"/>
            <a:chExt cx="18764100" cy="8041581"/>
          </a:xfrm>
        </p:grpSpPr>
        <p:sp>
          <p:nvSpPr>
            <p:cNvPr id="7" name="Freeform 7"/>
            <p:cNvSpPr/>
            <p:nvPr/>
          </p:nvSpPr>
          <p:spPr>
            <a:xfrm>
              <a:off x="0" y="0"/>
              <a:ext cx="18764100" cy="8041581"/>
            </a:xfrm>
            <a:custGeom>
              <a:avLst/>
              <a:gdLst/>
              <a:ahLst/>
              <a:cxnLst/>
              <a:rect l="l" t="t" r="r" b="b"/>
              <a:pathLst>
                <a:path w="18764100" h="8041581">
                  <a:moveTo>
                    <a:pt x="0" y="0"/>
                  </a:moveTo>
                  <a:lnTo>
                    <a:pt x="18764100" y="0"/>
                  </a:lnTo>
                  <a:lnTo>
                    <a:pt x="18764100" y="8041581"/>
                  </a:lnTo>
                  <a:lnTo>
                    <a:pt x="0" y="8041581"/>
                  </a:lnTo>
                  <a:close/>
                </a:path>
              </a:pathLst>
            </a:custGeom>
            <a:solidFill>
              <a:srgbClr val="000000">
                <a:alpha val="0"/>
              </a:srgbClr>
            </a:solidFill>
          </p:spPr>
        </p:sp>
        <p:sp>
          <p:nvSpPr>
            <p:cNvPr id="8" name="TextBox 8"/>
            <p:cNvSpPr txBox="1"/>
            <p:nvPr/>
          </p:nvSpPr>
          <p:spPr>
            <a:xfrm>
              <a:off x="0" y="-9525"/>
              <a:ext cx="18764100" cy="8051106"/>
            </a:xfrm>
            <a:prstGeom prst="rect">
              <a:avLst/>
            </a:prstGeom>
          </p:spPr>
          <p:txBody>
            <a:bodyPr lIns="0" tIns="0" rIns="0" bIns="0" rtlCol="0" anchor="t"/>
            <a:lstStyle/>
            <a:p>
              <a:pPr algn="l">
                <a:lnSpc>
                  <a:spcPts val="3359"/>
                </a:lnSpc>
              </a:pPr>
              <a:r>
                <a:rPr lang="en-US" sz="2799">
                  <a:solidFill>
                    <a:srgbClr val="000000"/>
                  </a:solidFill>
                  <a:latin typeface="Barlow"/>
                  <a:ea typeface="Barlow"/>
                  <a:cs typeface="Barlow"/>
                  <a:sym typeface="Barlow"/>
                </a:rPr>
                <a:t>Sales volume or Pricing Power? — A Tough Choice</a:t>
              </a:r>
            </a:p>
            <a:p>
              <a:pPr algn="l">
                <a:lnSpc>
                  <a:spcPts val="3359"/>
                </a:lnSpc>
              </a:pPr>
              <a:endParaRPr lang="en-US" sz="2799">
                <a:solidFill>
                  <a:srgbClr val="000000"/>
                </a:solidFill>
                <a:latin typeface="Barlow"/>
                <a:ea typeface="Barlow"/>
                <a:cs typeface="Barlow"/>
                <a:sym typeface="Barlow"/>
              </a:endParaRPr>
            </a:p>
            <a:p>
              <a:pPr algn="l">
                <a:lnSpc>
                  <a:spcPts val="3359"/>
                </a:lnSpc>
              </a:pPr>
              <a:r>
                <a:rPr lang="en-US" sz="2799">
                  <a:solidFill>
                    <a:srgbClr val="000000"/>
                  </a:solidFill>
                  <a:latin typeface="Barlow"/>
                  <a:ea typeface="Barlow"/>
                  <a:cs typeface="Barlow"/>
                  <a:sym typeface="Barlow"/>
                </a:rPr>
                <a:t>Top streamers demand lowest price across the internet</a:t>
              </a:r>
            </a:p>
            <a:p>
              <a:pPr algn="l">
                <a:lnSpc>
                  <a:spcPts val="3359"/>
                </a:lnSpc>
              </a:pPr>
              <a:r>
                <a:rPr lang="en-US" sz="2799">
                  <a:solidFill>
                    <a:srgbClr val="000000"/>
                  </a:solidFill>
                  <a:latin typeface="Barlow"/>
                  <a:ea typeface="Barlow"/>
                  <a:cs typeface="Barlow"/>
                  <a:sym typeface="Barlow"/>
                </a:rPr>
                <a:t>→ Risk of being shut out of major sales events like Double 11 if refused</a:t>
              </a:r>
            </a:p>
            <a:p>
              <a:pPr algn="l">
                <a:lnSpc>
                  <a:spcPts val="3359"/>
                </a:lnSpc>
              </a:pPr>
              <a:endParaRPr lang="en-US" sz="2799">
                <a:solidFill>
                  <a:srgbClr val="000000"/>
                </a:solidFill>
                <a:latin typeface="Barlow"/>
                <a:ea typeface="Barlow"/>
                <a:cs typeface="Barlow"/>
                <a:sym typeface="Barlow"/>
              </a:endParaRPr>
            </a:p>
            <a:p>
              <a:pPr algn="l">
                <a:lnSpc>
                  <a:spcPts val="3359"/>
                </a:lnSpc>
              </a:pPr>
              <a:r>
                <a:rPr lang="en-US" sz="2799">
                  <a:solidFill>
                    <a:srgbClr val="000000"/>
                  </a:solidFill>
                  <a:latin typeface="Barlow"/>
                  <a:ea typeface="Barlow"/>
                  <a:cs typeface="Barlow"/>
                  <a:sym typeface="Barlow"/>
                </a:rPr>
                <a:t>Livestream platforms reward deep discount</a:t>
              </a:r>
            </a:p>
            <a:p>
              <a:pPr algn="l">
                <a:lnSpc>
                  <a:spcPts val="3359"/>
                </a:lnSpc>
              </a:pPr>
              <a:r>
                <a:rPr lang="en-US" sz="2799">
                  <a:solidFill>
                    <a:srgbClr val="000000"/>
                  </a:solidFill>
                  <a:latin typeface="Barlow"/>
                  <a:ea typeface="Barlow"/>
                  <a:cs typeface="Barlow"/>
                  <a:sym typeface="Barlow"/>
                </a:rPr>
                <a:t>→ Traffic algorithms favor cheap deals over brand value</a:t>
              </a:r>
            </a:p>
            <a:p>
              <a:pPr algn="l">
                <a:lnSpc>
                  <a:spcPts val="3359"/>
                </a:lnSpc>
              </a:pPr>
              <a:r>
                <a:rPr lang="en-US" sz="2799">
                  <a:solidFill>
                    <a:srgbClr val="000000"/>
                  </a:solidFill>
                  <a:latin typeface="Barlow"/>
                  <a:ea typeface="Barlow"/>
                  <a:cs typeface="Barlow"/>
                  <a:sym typeface="Barlow"/>
                </a:rPr>
                <a:t>→ Consumers trained to chase price</a:t>
              </a:r>
            </a:p>
            <a:p>
              <a:pPr algn="l">
                <a:lnSpc>
                  <a:spcPts val="3359"/>
                </a:lnSpc>
              </a:pPr>
              <a:endParaRPr lang="en-US" sz="2799">
                <a:solidFill>
                  <a:srgbClr val="000000"/>
                </a:solidFill>
                <a:latin typeface="Barlow"/>
                <a:ea typeface="Barlow"/>
                <a:cs typeface="Barlow"/>
                <a:sym typeface="Barlow"/>
              </a:endParaRPr>
            </a:p>
            <a:p>
              <a:pPr algn="l">
                <a:lnSpc>
                  <a:spcPts val="3359"/>
                </a:lnSpc>
              </a:pPr>
              <a:r>
                <a:rPr lang="en-US" sz="2799">
                  <a:solidFill>
                    <a:srgbClr val="000000"/>
                  </a:solidFill>
                  <a:latin typeface="Barlow"/>
                  <a:ea typeface="Barlow"/>
                  <a:cs typeface="Barlow"/>
                  <a:sym typeface="Barlow"/>
                </a:rPr>
                <a:t>Brand control</a:t>
              </a:r>
            </a:p>
            <a:p>
              <a:pPr algn="l">
                <a:lnSpc>
                  <a:spcPts val="3359"/>
                </a:lnSpc>
              </a:pPr>
              <a:r>
                <a:rPr lang="en-US" sz="2799">
                  <a:solidFill>
                    <a:srgbClr val="000000"/>
                  </a:solidFill>
                  <a:latin typeface="Barlow"/>
                  <a:ea typeface="Barlow"/>
                  <a:cs typeface="Barlow"/>
                  <a:sym typeface="Barlow"/>
                </a:rPr>
                <a:t>→ Harder to enforce consistent brand messaging and premium positioning </a:t>
              </a:r>
            </a:p>
            <a:p>
              <a:pPr algn="l">
                <a:lnSpc>
                  <a:spcPts val="3359"/>
                </a:lnSpc>
              </a:pPr>
              <a:endParaRPr lang="en-US" sz="2799">
                <a:solidFill>
                  <a:srgbClr val="000000"/>
                </a:solidFill>
                <a:latin typeface="Barlow"/>
                <a:ea typeface="Barlow"/>
                <a:cs typeface="Barlow"/>
                <a:sym typeface="Barlow"/>
              </a:endParaRPr>
            </a:p>
            <a:p>
              <a:pPr algn="l">
                <a:lnSpc>
                  <a:spcPts val="3359"/>
                </a:lnSpc>
              </a:pPr>
              <a:r>
                <a:rPr lang="en-US" sz="2799">
                  <a:solidFill>
                    <a:srgbClr val="000000"/>
                  </a:solidFill>
                  <a:latin typeface="Barlow"/>
                  <a:ea typeface="Barlow"/>
                  <a:cs typeface="Barlow"/>
                  <a:sym typeface="Barlow"/>
                </a:rPr>
                <a:t>Compliance costs</a:t>
              </a:r>
            </a:p>
            <a:p>
              <a:pPr algn="l">
                <a:lnSpc>
                  <a:spcPts val="3359"/>
                </a:lnSpc>
              </a:pPr>
              <a:r>
                <a:rPr lang="en-US" sz="2799">
                  <a:solidFill>
                    <a:srgbClr val="000000"/>
                  </a:solidFill>
                  <a:latin typeface="Barlow"/>
                  <a:ea typeface="Barlow"/>
                  <a:cs typeface="Barlow"/>
                  <a:sym typeface="Barlow"/>
                </a:rPr>
                <a:t>→ Brands may be liable for influencer misstatements</a:t>
              </a:r>
            </a:p>
          </p:txBody>
        </p:sp>
      </p:grpSp>
      <p:sp>
        <p:nvSpPr>
          <p:cNvPr id="9" name="Freeform 9"/>
          <p:cNvSpPr/>
          <p:nvPr/>
        </p:nvSpPr>
        <p:spPr>
          <a:xfrm>
            <a:off x="12633497" y="2042912"/>
            <a:ext cx="5492623" cy="8244088"/>
          </a:xfrm>
          <a:custGeom>
            <a:avLst/>
            <a:gdLst/>
            <a:ahLst/>
            <a:cxnLst/>
            <a:rect l="l" t="t" r="r" b="b"/>
            <a:pathLst>
              <a:path w="5492623" h="8244088">
                <a:moveTo>
                  <a:pt x="0" y="0"/>
                </a:moveTo>
                <a:lnTo>
                  <a:pt x="5492623" y="0"/>
                </a:lnTo>
                <a:lnTo>
                  <a:pt x="5492623" y="8244088"/>
                </a:lnTo>
                <a:lnTo>
                  <a:pt x="0" y="8244088"/>
                </a:lnTo>
                <a:lnTo>
                  <a:pt x="0" y="0"/>
                </a:lnTo>
                <a:close/>
              </a:path>
            </a:pathLst>
          </a:custGeom>
          <a:blipFill>
            <a:blip r:embed="rId3"/>
            <a:stretch>
              <a:fillRect/>
            </a:stretch>
          </a:blipFill>
        </p:spPr>
      </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descr="preencoded.png"/>
          <p:cNvSpPr/>
          <p:nvPr/>
        </p:nvSpPr>
        <p:spPr>
          <a:xfrm>
            <a:off x="0" y="1028700"/>
            <a:ext cx="6858000" cy="9258300"/>
          </a:xfrm>
          <a:custGeom>
            <a:avLst/>
            <a:gdLst/>
            <a:ahLst/>
            <a:cxnLst/>
            <a:rect l="l" t="t" r="r" b="b"/>
            <a:pathLst>
              <a:path w="6858000" h="9258300">
                <a:moveTo>
                  <a:pt x="0" y="0"/>
                </a:moveTo>
                <a:lnTo>
                  <a:pt x="6858000" y="0"/>
                </a:lnTo>
                <a:lnTo>
                  <a:pt x="6858000" y="9258300"/>
                </a:lnTo>
                <a:lnTo>
                  <a:pt x="0" y="9258300"/>
                </a:lnTo>
                <a:lnTo>
                  <a:pt x="0" y="0"/>
                </a:lnTo>
                <a:close/>
              </a:path>
            </a:pathLst>
          </a:custGeom>
          <a:blipFill>
            <a:blip r:embed="rId3"/>
            <a:stretch>
              <a:fillRect t="-11111"/>
            </a:stretch>
          </a:blipFill>
        </p:spPr>
      </p:sp>
      <p:grpSp>
        <p:nvGrpSpPr>
          <p:cNvPr id="4" name="Group 4"/>
          <p:cNvGrpSpPr/>
          <p:nvPr/>
        </p:nvGrpSpPr>
        <p:grpSpPr>
          <a:xfrm>
            <a:off x="7959327" y="1473994"/>
            <a:ext cx="9227344" cy="1748135"/>
            <a:chOff x="0" y="0"/>
            <a:chExt cx="12303125" cy="2330847"/>
          </a:xfrm>
        </p:grpSpPr>
        <p:sp>
          <p:nvSpPr>
            <p:cNvPr id="5" name="Freeform 5"/>
            <p:cNvSpPr/>
            <p:nvPr/>
          </p:nvSpPr>
          <p:spPr>
            <a:xfrm>
              <a:off x="0" y="0"/>
              <a:ext cx="12303125" cy="2330847"/>
            </a:xfrm>
            <a:custGeom>
              <a:avLst/>
              <a:gdLst/>
              <a:ahLst/>
              <a:cxnLst/>
              <a:rect l="l" t="t" r="r" b="b"/>
              <a:pathLst>
                <a:path w="12303125" h="2330847">
                  <a:moveTo>
                    <a:pt x="0" y="0"/>
                  </a:moveTo>
                  <a:lnTo>
                    <a:pt x="12303125" y="0"/>
                  </a:lnTo>
                  <a:lnTo>
                    <a:pt x="12303125" y="2330847"/>
                  </a:lnTo>
                  <a:lnTo>
                    <a:pt x="0" y="2330847"/>
                  </a:lnTo>
                  <a:close/>
                </a:path>
              </a:pathLst>
            </a:custGeom>
            <a:solidFill>
              <a:srgbClr val="000000">
                <a:alpha val="0"/>
              </a:srgbClr>
            </a:solidFill>
          </p:spPr>
        </p:sp>
        <p:sp>
          <p:nvSpPr>
            <p:cNvPr id="6" name="TextBox 6"/>
            <p:cNvSpPr txBox="1"/>
            <p:nvPr/>
          </p:nvSpPr>
          <p:spPr>
            <a:xfrm>
              <a:off x="0" y="-38100"/>
              <a:ext cx="12303125" cy="2368947"/>
            </a:xfrm>
            <a:prstGeom prst="rect">
              <a:avLst/>
            </a:prstGeom>
          </p:spPr>
          <p:txBody>
            <a:bodyPr lIns="0" tIns="0" rIns="0" bIns="0" rtlCol="0" anchor="t"/>
            <a:lstStyle/>
            <a:p>
              <a:pPr algn="l">
                <a:lnSpc>
                  <a:spcPts val="6874"/>
                </a:lnSpc>
              </a:pPr>
              <a:r>
                <a:rPr lang="en-US" sz="5499" b="1">
                  <a:solidFill>
                    <a:srgbClr val="000000"/>
                  </a:solidFill>
                  <a:latin typeface="Barlow Medium"/>
                  <a:ea typeface="Barlow Medium"/>
                  <a:cs typeface="Barlow Medium"/>
                  <a:sym typeface="Barlow Medium"/>
                </a:rPr>
                <a:t>Cross-Border Dynamics in Digital Commerce</a:t>
              </a:r>
            </a:p>
          </p:txBody>
        </p:sp>
      </p:grpSp>
      <p:grpSp>
        <p:nvGrpSpPr>
          <p:cNvPr id="7" name="Group 7"/>
          <p:cNvGrpSpPr/>
          <p:nvPr/>
        </p:nvGrpSpPr>
        <p:grpSpPr>
          <a:xfrm>
            <a:off x="7949802" y="3684538"/>
            <a:ext cx="727025" cy="727025"/>
            <a:chOff x="0" y="0"/>
            <a:chExt cx="969367" cy="969367"/>
          </a:xfrm>
        </p:grpSpPr>
        <p:sp>
          <p:nvSpPr>
            <p:cNvPr id="8" name="Freeform 8"/>
            <p:cNvSpPr/>
            <p:nvPr/>
          </p:nvSpPr>
          <p:spPr>
            <a:xfrm>
              <a:off x="12700" y="12700"/>
              <a:ext cx="943991" cy="943991"/>
            </a:xfrm>
            <a:custGeom>
              <a:avLst/>
              <a:gdLst/>
              <a:ahLst/>
              <a:cxnLst/>
              <a:rect l="l" t="t" r="r" b="b"/>
              <a:pathLst>
                <a:path w="943991" h="943991">
                  <a:moveTo>
                    <a:pt x="0" y="176276"/>
                  </a:moveTo>
                  <a:cubicBezTo>
                    <a:pt x="0" y="78867"/>
                    <a:pt x="78867" y="0"/>
                    <a:pt x="176276" y="0"/>
                  </a:cubicBezTo>
                  <a:lnTo>
                    <a:pt x="767715" y="0"/>
                  </a:lnTo>
                  <a:cubicBezTo>
                    <a:pt x="864997" y="0"/>
                    <a:pt x="943991" y="78867"/>
                    <a:pt x="943991" y="176276"/>
                  </a:cubicBezTo>
                  <a:lnTo>
                    <a:pt x="943991" y="767715"/>
                  </a:lnTo>
                  <a:cubicBezTo>
                    <a:pt x="943991" y="864997"/>
                    <a:pt x="865124" y="943991"/>
                    <a:pt x="767715" y="943991"/>
                  </a:cubicBezTo>
                  <a:lnTo>
                    <a:pt x="176276" y="943991"/>
                  </a:lnTo>
                  <a:cubicBezTo>
                    <a:pt x="78867" y="943991"/>
                    <a:pt x="0" y="865124"/>
                    <a:pt x="0" y="767715"/>
                  </a:cubicBezTo>
                  <a:close/>
                </a:path>
              </a:pathLst>
            </a:custGeom>
            <a:solidFill>
              <a:srgbClr val="790709"/>
            </a:solidFill>
          </p:spPr>
        </p:sp>
        <p:sp>
          <p:nvSpPr>
            <p:cNvPr id="9" name="Freeform 9"/>
            <p:cNvSpPr/>
            <p:nvPr/>
          </p:nvSpPr>
          <p:spPr>
            <a:xfrm>
              <a:off x="0" y="0"/>
              <a:ext cx="969391" cy="969391"/>
            </a:xfrm>
            <a:custGeom>
              <a:avLst/>
              <a:gdLst/>
              <a:ahLst/>
              <a:cxnLst/>
              <a:rect l="l" t="t" r="r" b="b"/>
              <a:pathLst>
                <a:path w="969391" h="969391">
                  <a:moveTo>
                    <a:pt x="0" y="188976"/>
                  </a:moveTo>
                  <a:cubicBezTo>
                    <a:pt x="0" y="84582"/>
                    <a:pt x="84582" y="0"/>
                    <a:pt x="188976" y="0"/>
                  </a:cubicBezTo>
                  <a:lnTo>
                    <a:pt x="780415" y="0"/>
                  </a:lnTo>
                  <a:lnTo>
                    <a:pt x="780415" y="12700"/>
                  </a:lnTo>
                  <a:lnTo>
                    <a:pt x="780415" y="0"/>
                  </a:lnTo>
                  <a:lnTo>
                    <a:pt x="780415" y="12700"/>
                  </a:lnTo>
                  <a:lnTo>
                    <a:pt x="780415" y="0"/>
                  </a:lnTo>
                  <a:cubicBezTo>
                    <a:pt x="884809" y="0"/>
                    <a:pt x="969391" y="84582"/>
                    <a:pt x="969391" y="188976"/>
                  </a:cubicBezTo>
                  <a:lnTo>
                    <a:pt x="969391" y="780415"/>
                  </a:lnTo>
                  <a:lnTo>
                    <a:pt x="956691" y="780415"/>
                  </a:lnTo>
                  <a:lnTo>
                    <a:pt x="969391" y="780415"/>
                  </a:lnTo>
                  <a:cubicBezTo>
                    <a:pt x="969391" y="884809"/>
                    <a:pt x="884809" y="969391"/>
                    <a:pt x="780415" y="969391"/>
                  </a:cubicBezTo>
                  <a:lnTo>
                    <a:pt x="780415" y="956691"/>
                  </a:lnTo>
                  <a:lnTo>
                    <a:pt x="780415" y="969391"/>
                  </a:lnTo>
                  <a:lnTo>
                    <a:pt x="188976" y="969391"/>
                  </a:lnTo>
                  <a:lnTo>
                    <a:pt x="188976" y="956691"/>
                  </a:lnTo>
                  <a:lnTo>
                    <a:pt x="188976" y="969391"/>
                  </a:lnTo>
                  <a:cubicBezTo>
                    <a:pt x="84582" y="969391"/>
                    <a:pt x="0" y="884809"/>
                    <a:pt x="0" y="780415"/>
                  </a:cubicBezTo>
                  <a:lnTo>
                    <a:pt x="0" y="188976"/>
                  </a:lnTo>
                  <a:lnTo>
                    <a:pt x="12700" y="188976"/>
                  </a:lnTo>
                  <a:lnTo>
                    <a:pt x="0" y="188976"/>
                  </a:lnTo>
                  <a:moveTo>
                    <a:pt x="25400" y="188976"/>
                  </a:moveTo>
                  <a:lnTo>
                    <a:pt x="25400" y="780415"/>
                  </a:lnTo>
                  <a:lnTo>
                    <a:pt x="12700" y="780415"/>
                  </a:lnTo>
                  <a:lnTo>
                    <a:pt x="25400" y="780415"/>
                  </a:lnTo>
                  <a:cubicBezTo>
                    <a:pt x="25400" y="870712"/>
                    <a:pt x="98679" y="943991"/>
                    <a:pt x="188976" y="943991"/>
                  </a:cubicBezTo>
                  <a:lnTo>
                    <a:pt x="780415" y="943991"/>
                  </a:lnTo>
                  <a:cubicBezTo>
                    <a:pt x="870712" y="943991"/>
                    <a:pt x="943991" y="870712"/>
                    <a:pt x="943991" y="780415"/>
                  </a:cubicBezTo>
                  <a:lnTo>
                    <a:pt x="943991" y="188976"/>
                  </a:lnTo>
                  <a:lnTo>
                    <a:pt x="956691" y="188976"/>
                  </a:lnTo>
                  <a:lnTo>
                    <a:pt x="943991" y="188976"/>
                  </a:lnTo>
                  <a:cubicBezTo>
                    <a:pt x="943991" y="98679"/>
                    <a:pt x="870712" y="25400"/>
                    <a:pt x="780415" y="25400"/>
                  </a:cubicBezTo>
                  <a:lnTo>
                    <a:pt x="188976" y="25400"/>
                  </a:lnTo>
                  <a:lnTo>
                    <a:pt x="188976" y="12700"/>
                  </a:lnTo>
                  <a:lnTo>
                    <a:pt x="188976" y="25400"/>
                  </a:lnTo>
                  <a:cubicBezTo>
                    <a:pt x="98679" y="25400"/>
                    <a:pt x="25400" y="98679"/>
                    <a:pt x="25400" y="188976"/>
                  </a:cubicBezTo>
                  <a:close/>
                </a:path>
              </a:pathLst>
            </a:custGeom>
            <a:solidFill>
              <a:srgbClr val="922022"/>
            </a:solidFill>
          </p:spPr>
        </p:sp>
      </p:grpSp>
      <p:grpSp>
        <p:nvGrpSpPr>
          <p:cNvPr id="10" name="Group 10"/>
          <p:cNvGrpSpPr/>
          <p:nvPr/>
        </p:nvGrpSpPr>
        <p:grpSpPr>
          <a:xfrm>
            <a:off x="8981926" y="3802112"/>
            <a:ext cx="3394472" cy="437109"/>
            <a:chOff x="0" y="0"/>
            <a:chExt cx="4525963" cy="582812"/>
          </a:xfrm>
        </p:grpSpPr>
        <p:sp>
          <p:nvSpPr>
            <p:cNvPr id="11" name="Freeform 11"/>
            <p:cNvSpPr/>
            <p:nvPr/>
          </p:nvSpPr>
          <p:spPr>
            <a:xfrm>
              <a:off x="0" y="0"/>
              <a:ext cx="4525963" cy="582812"/>
            </a:xfrm>
            <a:custGeom>
              <a:avLst/>
              <a:gdLst/>
              <a:ahLst/>
              <a:cxnLst/>
              <a:rect l="l" t="t" r="r" b="b"/>
              <a:pathLst>
                <a:path w="4525963" h="582812">
                  <a:moveTo>
                    <a:pt x="0" y="0"/>
                  </a:moveTo>
                  <a:lnTo>
                    <a:pt x="4525963" y="0"/>
                  </a:lnTo>
                  <a:lnTo>
                    <a:pt x="4525963" y="582812"/>
                  </a:lnTo>
                  <a:lnTo>
                    <a:pt x="0" y="582812"/>
                  </a:lnTo>
                  <a:close/>
                </a:path>
              </a:pathLst>
            </a:custGeom>
            <a:solidFill>
              <a:srgbClr val="000000">
                <a:alpha val="0"/>
              </a:srgbClr>
            </a:solidFill>
          </p:spPr>
        </p:sp>
        <p:sp>
          <p:nvSpPr>
            <p:cNvPr id="12" name="TextBox 12"/>
            <p:cNvSpPr txBox="1"/>
            <p:nvPr/>
          </p:nvSpPr>
          <p:spPr>
            <a:xfrm>
              <a:off x="0" y="-19050"/>
              <a:ext cx="4525963" cy="601862"/>
            </a:xfrm>
            <a:prstGeom prst="rect">
              <a:avLst/>
            </a:prstGeom>
          </p:spPr>
          <p:txBody>
            <a:bodyPr lIns="0" tIns="0" rIns="0" bIns="0" rtlCol="0" anchor="t"/>
            <a:lstStyle/>
            <a:p>
              <a:pPr algn="l">
                <a:lnSpc>
                  <a:spcPts val="3437"/>
                </a:lnSpc>
              </a:pPr>
              <a:r>
                <a:rPr lang="en-US" sz="2750" b="1">
                  <a:solidFill>
                    <a:srgbClr val="000000"/>
                  </a:solidFill>
                  <a:latin typeface="Barlow Medium"/>
                  <a:ea typeface="Barlow Medium"/>
                  <a:cs typeface="Barlow Medium"/>
                  <a:sym typeface="Barlow Medium"/>
                </a:rPr>
                <a:t>Global Spread</a:t>
              </a:r>
            </a:p>
          </p:txBody>
        </p:sp>
      </p:grpSp>
      <p:grpSp>
        <p:nvGrpSpPr>
          <p:cNvPr id="13" name="Group 13"/>
          <p:cNvGrpSpPr/>
          <p:nvPr/>
        </p:nvGrpSpPr>
        <p:grpSpPr>
          <a:xfrm>
            <a:off x="8981926" y="4427935"/>
            <a:ext cx="3394472" cy="2014538"/>
            <a:chOff x="0" y="0"/>
            <a:chExt cx="4525963" cy="2686050"/>
          </a:xfrm>
        </p:grpSpPr>
        <p:sp>
          <p:nvSpPr>
            <p:cNvPr id="14" name="Freeform 14"/>
            <p:cNvSpPr/>
            <p:nvPr/>
          </p:nvSpPr>
          <p:spPr>
            <a:xfrm>
              <a:off x="0" y="0"/>
              <a:ext cx="4525963" cy="2686050"/>
            </a:xfrm>
            <a:custGeom>
              <a:avLst/>
              <a:gdLst/>
              <a:ahLst/>
              <a:cxnLst/>
              <a:rect l="l" t="t" r="r" b="b"/>
              <a:pathLst>
                <a:path w="4525963" h="2686050">
                  <a:moveTo>
                    <a:pt x="0" y="0"/>
                  </a:moveTo>
                  <a:lnTo>
                    <a:pt x="4525963" y="0"/>
                  </a:lnTo>
                  <a:lnTo>
                    <a:pt x="4525963" y="2686050"/>
                  </a:lnTo>
                  <a:lnTo>
                    <a:pt x="0" y="2686050"/>
                  </a:lnTo>
                  <a:close/>
                </a:path>
              </a:pathLst>
            </a:custGeom>
            <a:solidFill>
              <a:srgbClr val="000000">
                <a:alpha val="0"/>
              </a:srgbClr>
            </a:solidFill>
          </p:spPr>
        </p:sp>
        <p:sp>
          <p:nvSpPr>
            <p:cNvPr id="15" name="TextBox 15"/>
            <p:cNvSpPr txBox="1"/>
            <p:nvPr/>
          </p:nvSpPr>
          <p:spPr>
            <a:xfrm>
              <a:off x="0" y="-104775"/>
              <a:ext cx="4525963" cy="2790825"/>
            </a:xfrm>
            <a:prstGeom prst="rect">
              <a:avLst/>
            </a:prstGeom>
          </p:spPr>
          <p:txBody>
            <a:bodyPr lIns="0" tIns="0" rIns="0" bIns="0" rtlCol="0" anchor="t"/>
            <a:lstStyle/>
            <a:p>
              <a:pPr algn="l">
                <a:lnSpc>
                  <a:spcPts val="3937"/>
                </a:lnSpc>
              </a:pPr>
              <a:r>
                <a:rPr lang="en-US" sz="2437">
                  <a:solidFill>
                    <a:srgbClr val="000000"/>
                  </a:solidFill>
                  <a:latin typeface="Barlow"/>
                  <a:ea typeface="Barlow"/>
                  <a:cs typeface="Barlow"/>
                  <a:sym typeface="Barlow"/>
                </a:rPr>
                <a:t>Sellers, platforms, and consumers operate across multiple jurisdictions.</a:t>
              </a:r>
            </a:p>
          </p:txBody>
        </p:sp>
      </p:grpSp>
      <p:grpSp>
        <p:nvGrpSpPr>
          <p:cNvPr id="16" name="Group 16"/>
          <p:cNvGrpSpPr/>
          <p:nvPr/>
        </p:nvGrpSpPr>
        <p:grpSpPr>
          <a:xfrm>
            <a:off x="12760226" y="3684538"/>
            <a:ext cx="727025" cy="727025"/>
            <a:chOff x="0" y="0"/>
            <a:chExt cx="969367" cy="969367"/>
          </a:xfrm>
        </p:grpSpPr>
        <p:sp>
          <p:nvSpPr>
            <p:cNvPr id="17" name="Freeform 17"/>
            <p:cNvSpPr/>
            <p:nvPr/>
          </p:nvSpPr>
          <p:spPr>
            <a:xfrm>
              <a:off x="12700" y="12700"/>
              <a:ext cx="943991" cy="943991"/>
            </a:xfrm>
            <a:custGeom>
              <a:avLst/>
              <a:gdLst/>
              <a:ahLst/>
              <a:cxnLst/>
              <a:rect l="l" t="t" r="r" b="b"/>
              <a:pathLst>
                <a:path w="943991" h="943991">
                  <a:moveTo>
                    <a:pt x="0" y="176276"/>
                  </a:moveTo>
                  <a:cubicBezTo>
                    <a:pt x="0" y="78867"/>
                    <a:pt x="78867" y="0"/>
                    <a:pt x="176276" y="0"/>
                  </a:cubicBezTo>
                  <a:lnTo>
                    <a:pt x="767715" y="0"/>
                  </a:lnTo>
                  <a:cubicBezTo>
                    <a:pt x="864997" y="0"/>
                    <a:pt x="943991" y="78867"/>
                    <a:pt x="943991" y="176276"/>
                  </a:cubicBezTo>
                  <a:lnTo>
                    <a:pt x="943991" y="767715"/>
                  </a:lnTo>
                  <a:cubicBezTo>
                    <a:pt x="943991" y="864997"/>
                    <a:pt x="865124" y="943991"/>
                    <a:pt x="767715" y="943991"/>
                  </a:cubicBezTo>
                  <a:lnTo>
                    <a:pt x="176276" y="943991"/>
                  </a:lnTo>
                  <a:cubicBezTo>
                    <a:pt x="78867" y="943991"/>
                    <a:pt x="0" y="865124"/>
                    <a:pt x="0" y="767715"/>
                  </a:cubicBezTo>
                  <a:close/>
                </a:path>
              </a:pathLst>
            </a:custGeom>
            <a:solidFill>
              <a:srgbClr val="790709"/>
            </a:solidFill>
          </p:spPr>
        </p:sp>
        <p:sp>
          <p:nvSpPr>
            <p:cNvPr id="18" name="Freeform 18"/>
            <p:cNvSpPr/>
            <p:nvPr/>
          </p:nvSpPr>
          <p:spPr>
            <a:xfrm>
              <a:off x="0" y="0"/>
              <a:ext cx="969391" cy="969391"/>
            </a:xfrm>
            <a:custGeom>
              <a:avLst/>
              <a:gdLst/>
              <a:ahLst/>
              <a:cxnLst/>
              <a:rect l="l" t="t" r="r" b="b"/>
              <a:pathLst>
                <a:path w="969391" h="969391">
                  <a:moveTo>
                    <a:pt x="0" y="188976"/>
                  </a:moveTo>
                  <a:cubicBezTo>
                    <a:pt x="0" y="84582"/>
                    <a:pt x="84582" y="0"/>
                    <a:pt x="188976" y="0"/>
                  </a:cubicBezTo>
                  <a:lnTo>
                    <a:pt x="780415" y="0"/>
                  </a:lnTo>
                  <a:lnTo>
                    <a:pt x="780415" y="12700"/>
                  </a:lnTo>
                  <a:lnTo>
                    <a:pt x="780415" y="0"/>
                  </a:lnTo>
                  <a:lnTo>
                    <a:pt x="780415" y="12700"/>
                  </a:lnTo>
                  <a:lnTo>
                    <a:pt x="780415" y="0"/>
                  </a:lnTo>
                  <a:cubicBezTo>
                    <a:pt x="884809" y="0"/>
                    <a:pt x="969391" y="84582"/>
                    <a:pt x="969391" y="188976"/>
                  </a:cubicBezTo>
                  <a:lnTo>
                    <a:pt x="969391" y="780415"/>
                  </a:lnTo>
                  <a:lnTo>
                    <a:pt x="956691" y="780415"/>
                  </a:lnTo>
                  <a:lnTo>
                    <a:pt x="969391" y="780415"/>
                  </a:lnTo>
                  <a:cubicBezTo>
                    <a:pt x="969391" y="884809"/>
                    <a:pt x="884809" y="969391"/>
                    <a:pt x="780415" y="969391"/>
                  </a:cubicBezTo>
                  <a:lnTo>
                    <a:pt x="780415" y="956691"/>
                  </a:lnTo>
                  <a:lnTo>
                    <a:pt x="780415" y="969391"/>
                  </a:lnTo>
                  <a:lnTo>
                    <a:pt x="188976" y="969391"/>
                  </a:lnTo>
                  <a:lnTo>
                    <a:pt x="188976" y="956691"/>
                  </a:lnTo>
                  <a:lnTo>
                    <a:pt x="188976" y="969391"/>
                  </a:lnTo>
                  <a:cubicBezTo>
                    <a:pt x="84582" y="969391"/>
                    <a:pt x="0" y="884809"/>
                    <a:pt x="0" y="780415"/>
                  </a:cubicBezTo>
                  <a:lnTo>
                    <a:pt x="0" y="188976"/>
                  </a:lnTo>
                  <a:lnTo>
                    <a:pt x="12700" y="188976"/>
                  </a:lnTo>
                  <a:lnTo>
                    <a:pt x="0" y="188976"/>
                  </a:lnTo>
                  <a:moveTo>
                    <a:pt x="25400" y="188976"/>
                  </a:moveTo>
                  <a:lnTo>
                    <a:pt x="25400" y="780415"/>
                  </a:lnTo>
                  <a:lnTo>
                    <a:pt x="12700" y="780415"/>
                  </a:lnTo>
                  <a:lnTo>
                    <a:pt x="25400" y="780415"/>
                  </a:lnTo>
                  <a:cubicBezTo>
                    <a:pt x="25400" y="870712"/>
                    <a:pt x="98679" y="943991"/>
                    <a:pt x="188976" y="943991"/>
                  </a:cubicBezTo>
                  <a:lnTo>
                    <a:pt x="780415" y="943991"/>
                  </a:lnTo>
                  <a:cubicBezTo>
                    <a:pt x="870712" y="943991"/>
                    <a:pt x="943991" y="870712"/>
                    <a:pt x="943991" y="780415"/>
                  </a:cubicBezTo>
                  <a:lnTo>
                    <a:pt x="943991" y="188976"/>
                  </a:lnTo>
                  <a:lnTo>
                    <a:pt x="956691" y="188976"/>
                  </a:lnTo>
                  <a:lnTo>
                    <a:pt x="943991" y="188976"/>
                  </a:lnTo>
                  <a:cubicBezTo>
                    <a:pt x="943991" y="98679"/>
                    <a:pt x="870712" y="25400"/>
                    <a:pt x="780415" y="25400"/>
                  </a:cubicBezTo>
                  <a:lnTo>
                    <a:pt x="188976" y="25400"/>
                  </a:lnTo>
                  <a:lnTo>
                    <a:pt x="188976" y="12700"/>
                  </a:lnTo>
                  <a:lnTo>
                    <a:pt x="188976" y="25400"/>
                  </a:lnTo>
                  <a:cubicBezTo>
                    <a:pt x="98679" y="25400"/>
                    <a:pt x="25400" y="98679"/>
                    <a:pt x="25400" y="188976"/>
                  </a:cubicBezTo>
                  <a:close/>
                </a:path>
              </a:pathLst>
            </a:custGeom>
            <a:solidFill>
              <a:srgbClr val="922022"/>
            </a:solidFill>
          </p:spPr>
        </p:sp>
      </p:grpSp>
      <p:grpSp>
        <p:nvGrpSpPr>
          <p:cNvPr id="19" name="Group 19"/>
          <p:cNvGrpSpPr/>
          <p:nvPr/>
        </p:nvGrpSpPr>
        <p:grpSpPr>
          <a:xfrm>
            <a:off x="13792349" y="3802112"/>
            <a:ext cx="3394472" cy="437109"/>
            <a:chOff x="0" y="0"/>
            <a:chExt cx="4525963" cy="582812"/>
          </a:xfrm>
        </p:grpSpPr>
        <p:sp>
          <p:nvSpPr>
            <p:cNvPr id="20" name="Freeform 20"/>
            <p:cNvSpPr/>
            <p:nvPr/>
          </p:nvSpPr>
          <p:spPr>
            <a:xfrm>
              <a:off x="0" y="0"/>
              <a:ext cx="4525963" cy="582812"/>
            </a:xfrm>
            <a:custGeom>
              <a:avLst/>
              <a:gdLst/>
              <a:ahLst/>
              <a:cxnLst/>
              <a:rect l="l" t="t" r="r" b="b"/>
              <a:pathLst>
                <a:path w="4525963" h="582812">
                  <a:moveTo>
                    <a:pt x="0" y="0"/>
                  </a:moveTo>
                  <a:lnTo>
                    <a:pt x="4525963" y="0"/>
                  </a:lnTo>
                  <a:lnTo>
                    <a:pt x="4525963" y="582812"/>
                  </a:lnTo>
                  <a:lnTo>
                    <a:pt x="0" y="582812"/>
                  </a:lnTo>
                  <a:close/>
                </a:path>
              </a:pathLst>
            </a:custGeom>
            <a:solidFill>
              <a:srgbClr val="000000">
                <a:alpha val="0"/>
              </a:srgbClr>
            </a:solidFill>
          </p:spPr>
        </p:sp>
        <p:sp>
          <p:nvSpPr>
            <p:cNvPr id="21" name="TextBox 21"/>
            <p:cNvSpPr txBox="1"/>
            <p:nvPr/>
          </p:nvSpPr>
          <p:spPr>
            <a:xfrm>
              <a:off x="0" y="-19050"/>
              <a:ext cx="4525963" cy="601862"/>
            </a:xfrm>
            <a:prstGeom prst="rect">
              <a:avLst/>
            </a:prstGeom>
          </p:spPr>
          <p:txBody>
            <a:bodyPr lIns="0" tIns="0" rIns="0" bIns="0" rtlCol="0" anchor="t"/>
            <a:lstStyle/>
            <a:p>
              <a:pPr algn="l">
                <a:lnSpc>
                  <a:spcPts val="3437"/>
                </a:lnSpc>
              </a:pPr>
              <a:r>
                <a:rPr lang="en-US" sz="2750" b="1">
                  <a:solidFill>
                    <a:srgbClr val="000000"/>
                  </a:solidFill>
                  <a:latin typeface="Barlow Medium"/>
                  <a:ea typeface="Barlow Medium"/>
                  <a:cs typeface="Barlow Medium"/>
                  <a:sym typeface="Barlow Medium"/>
                </a:rPr>
                <a:t>Blended Roles</a:t>
              </a:r>
            </a:p>
          </p:txBody>
        </p:sp>
      </p:grpSp>
      <p:grpSp>
        <p:nvGrpSpPr>
          <p:cNvPr id="22" name="Group 22"/>
          <p:cNvGrpSpPr/>
          <p:nvPr/>
        </p:nvGrpSpPr>
        <p:grpSpPr>
          <a:xfrm>
            <a:off x="13792349" y="4427935"/>
            <a:ext cx="3394472" cy="1510904"/>
            <a:chOff x="0" y="0"/>
            <a:chExt cx="4525963" cy="2014538"/>
          </a:xfrm>
        </p:grpSpPr>
        <p:sp>
          <p:nvSpPr>
            <p:cNvPr id="23" name="Freeform 23"/>
            <p:cNvSpPr/>
            <p:nvPr/>
          </p:nvSpPr>
          <p:spPr>
            <a:xfrm>
              <a:off x="0" y="0"/>
              <a:ext cx="4525963" cy="2014538"/>
            </a:xfrm>
            <a:custGeom>
              <a:avLst/>
              <a:gdLst/>
              <a:ahLst/>
              <a:cxnLst/>
              <a:rect l="l" t="t" r="r" b="b"/>
              <a:pathLst>
                <a:path w="4525963" h="2014538">
                  <a:moveTo>
                    <a:pt x="0" y="0"/>
                  </a:moveTo>
                  <a:lnTo>
                    <a:pt x="4525963" y="0"/>
                  </a:lnTo>
                  <a:lnTo>
                    <a:pt x="4525963" y="2014538"/>
                  </a:lnTo>
                  <a:lnTo>
                    <a:pt x="0" y="2014538"/>
                  </a:lnTo>
                  <a:close/>
                </a:path>
              </a:pathLst>
            </a:custGeom>
            <a:solidFill>
              <a:srgbClr val="000000">
                <a:alpha val="0"/>
              </a:srgbClr>
            </a:solidFill>
          </p:spPr>
        </p:sp>
        <p:sp>
          <p:nvSpPr>
            <p:cNvPr id="24" name="TextBox 24"/>
            <p:cNvSpPr txBox="1"/>
            <p:nvPr/>
          </p:nvSpPr>
          <p:spPr>
            <a:xfrm>
              <a:off x="0" y="-104775"/>
              <a:ext cx="4525963" cy="2119313"/>
            </a:xfrm>
            <a:prstGeom prst="rect">
              <a:avLst/>
            </a:prstGeom>
          </p:spPr>
          <p:txBody>
            <a:bodyPr lIns="0" tIns="0" rIns="0" bIns="0" rtlCol="0" anchor="t"/>
            <a:lstStyle/>
            <a:p>
              <a:pPr algn="l">
                <a:lnSpc>
                  <a:spcPts val="3937"/>
                </a:lnSpc>
              </a:pPr>
              <a:r>
                <a:rPr lang="en-US" sz="2437">
                  <a:solidFill>
                    <a:srgbClr val="000000"/>
                  </a:solidFill>
                  <a:latin typeface="Barlow"/>
                  <a:ea typeface="Barlow"/>
                  <a:cs typeface="Barlow"/>
                  <a:sym typeface="Barlow"/>
                </a:rPr>
                <a:t>Mix of roles increases regulatory complexity and accountability gaps.</a:t>
              </a:r>
            </a:p>
          </p:txBody>
        </p:sp>
      </p:grpSp>
      <p:grpSp>
        <p:nvGrpSpPr>
          <p:cNvPr id="25" name="Group 25"/>
          <p:cNvGrpSpPr/>
          <p:nvPr/>
        </p:nvGrpSpPr>
        <p:grpSpPr>
          <a:xfrm>
            <a:off x="7949802" y="7062341"/>
            <a:ext cx="727025" cy="727025"/>
            <a:chOff x="0" y="0"/>
            <a:chExt cx="969367" cy="969367"/>
          </a:xfrm>
        </p:grpSpPr>
        <p:sp>
          <p:nvSpPr>
            <p:cNvPr id="26" name="Freeform 26"/>
            <p:cNvSpPr/>
            <p:nvPr/>
          </p:nvSpPr>
          <p:spPr>
            <a:xfrm>
              <a:off x="12700" y="12700"/>
              <a:ext cx="943991" cy="943991"/>
            </a:xfrm>
            <a:custGeom>
              <a:avLst/>
              <a:gdLst/>
              <a:ahLst/>
              <a:cxnLst/>
              <a:rect l="l" t="t" r="r" b="b"/>
              <a:pathLst>
                <a:path w="943991" h="943991">
                  <a:moveTo>
                    <a:pt x="0" y="176276"/>
                  </a:moveTo>
                  <a:cubicBezTo>
                    <a:pt x="0" y="78867"/>
                    <a:pt x="78867" y="0"/>
                    <a:pt x="176276" y="0"/>
                  </a:cubicBezTo>
                  <a:lnTo>
                    <a:pt x="767715" y="0"/>
                  </a:lnTo>
                  <a:cubicBezTo>
                    <a:pt x="864997" y="0"/>
                    <a:pt x="943991" y="78867"/>
                    <a:pt x="943991" y="176276"/>
                  </a:cubicBezTo>
                  <a:lnTo>
                    <a:pt x="943991" y="767715"/>
                  </a:lnTo>
                  <a:cubicBezTo>
                    <a:pt x="943991" y="864997"/>
                    <a:pt x="865124" y="943991"/>
                    <a:pt x="767715" y="943991"/>
                  </a:cubicBezTo>
                  <a:lnTo>
                    <a:pt x="176276" y="943991"/>
                  </a:lnTo>
                  <a:cubicBezTo>
                    <a:pt x="78867" y="943991"/>
                    <a:pt x="0" y="865124"/>
                    <a:pt x="0" y="767715"/>
                  </a:cubicBezTo>
                  <a:close/>
                </a:path>
              </a:pathLst>
            </a:custGeom>
            <a:solidFill>
              <a:srgbClr val="790709"/>
            </a:solidFill>
          </p:spPr>
        </p:sp>
        <p:sp>
          <p:nvSpPr>
            <p:cNvPr id="27" name="Freeform 27"/>
            <p:cNvSpPr/>
            <p:nvPr/>
          </p:nvSpPr>
          <p:spPr>
            <a:xfrm>
              <a:off x="0" y="0"/>
              <a:ext cx="969391" cy="969391"/>
            </a:xfrm>
            <a:custGeom>
              <a:avLst/>
              <a:gdLst/>
              <a:ahLst/>
              <a:cxnLst/>
              <a:rect l="l" t="t" r="r" b="b"/>
              <a:pathLst>
                <a:path w="969391" h="969391">
                  <a:moveTo>
                    <a:pt x="0" y="188976"/>
                  </a:moveTo>
                  <a:cubicBezTo>
                    <a:pt x="0" y="84582"/>
                    <a:pt x="84582" y="0"/>
                    <a:pt x="188976" y="0"/>
                  </a:cubicBezTo>
                  <a:lnTo>
                    <a:pt x="780415" y="0"/>
                  </a:lnTo>
                  <a:lnTo>
                    <a:pt x="780415" y="12700"/>
                  </a:lnTo>
                  <a:lnTo>
                    <a:pt x="780415" y="0"/>
                  </a:lnTo>
                  <a:lnTo>
                    <a:pt x="780415" y="12700"/>
                  </a:lnTo>
                  <a:lnTo>
                    <a:pt x="780415" y="0"/>
                  </a:lnTo>
                  <a:cubicBezTo>
                    <a:pt x="884809" y="0"/>
                    <a:pt x="969391" y="84582"/>
                    <a:pt x="969391" y="188976"/>
                  </a:cubicBezTo>
                  <a:lnTo>
                    <a:pt x="969391" y="780415"/>
                  </a:lnTo>
                  <a:lnTo>
                    <a:pt x="956691" y="780415"/>
                  </a:lnTo>
                  <a:lnTo>
                    <a:pt x="969391" y="780415"/>
                  </a:lnTo>
                  <a:cubicBezTo>
                    <a:pt x="969391" y="884809"/>
                    <a:pt x="884809" y="969391"/>
                    <a:pt x="780415" y="969391"/>
                  </a:cubicBezTo>
                  <a:lnTo>
                    <a:pt x="780415" y="956691"/>
                  </a:lnTo>
                  <a:lnTo>
                    <a:pt x="780415" y="969391"/>
                  </a:lnTo>
                  <a:lnTo>
                    <a:pt x="188976" y="969391"/>
                  </a:lnTo>
                  <a:lnTo>
                    <a:pt x="188976" y="956691"/>
                  </a:lnTo>
                  <a:lnTo>
                    <a:pt x="188976" y="969391"/>
                  </a:lnTo>
                  <a:cubicBezTo>
                    <a:pt x="84582" y="969391"/>
                    <a:pt x="0" y="884809"/>
                    <a:pt x="0" y="780415"/>
                  </a:cubicBezTo>
                  <a:lnTo>
                    <a:pt x="0" y="188976"/>
                  </a:lnTo>
                  <a:lnTo>
                    <a:pt x="12700" y="188976"/>
                  </a:lnTo>
                  <a:lnTo>
                    <a:pt x="0" y="188976"/>
                  </a:lnTo>
                  <a:moveTo>
                    <a:pt x="25400" y="188976"/>
                  </a:moveTo>
                  <a:lnTo>
                    <a:pt x="25400" y="780415"/>
                  </a:lnTo>
                  <a:lnTo>
                    <a:pt x="12700" y="780415"/>
                  </a:lnTo>
                  <a:lnTo>
                    <a:pt x="25400" y="780415"/>
                  </a:lnTo>
                  <a:cubicBezTo>
                    <a:pt x="25400" y="870712"/>
                    <a:pt x="98679" y="943991"/>
                    <a:pt x="188976" y="943991"/>
                  </a:cubicBezTo>
                  <a:lnTo>
                    <a:pt x="780415" y="943991"/>
                  </a:lnTo>
                  <a:cubicBezTo>
                    <a:pt x="870712" y="943991"/>
                    <a:pt x="943991" y="870712"/>
                    <a:pt x="943991" y="780415"/>
                  </a:cubicBezTo>
                  <a:lnTo>
                    <a:pt x="943991" y="188976"/>
                  </a:lnTo>
                  <a:lnTo>
                    <a:pt x="956691" y="188976"/>
                  </a:lnTo>
                  <a:lnTo>
                    <a:pt x="943991" y="188976"/>
                  </a:lnTo>
                  <a:cubicBezTo>
                    <a:pt x="943991" y="98679"/>
                    <a:pt x="870712" y="25400"/>
                    <a:pt x="780415" y="25400"/>
                  </a:cubicBezTo>
                  <a:lnTo>
                    <a:pt x="188976" y="25400"/>
                  </a:lnTo>
                  <a:lnTo>
                    <a:pt x="188976" y="12700"/>
                  </a:lnTo>
                  <a:lnTo>
                    <a:pt x="188976" y="25400"/>
                  </a:lnTo>
                  <a:cubicBezTo>
                    <a:pt x="98679" y="25400"/>
                    <a:pt x="25400" y="98679"/>
                    <a:pt x="25400" y="188976"/>
                  </a:cubicBezTo>
                  <a:close/>
                </a:path>
              </a:pathLst>
            </a:custGeom>
            <a:solidFill>
              <a:srgbClr val="922022"/>
            </a:solidFill>
          </p:spPr>
        </p:sp>
      </p:grpSp>
      <p:grpSp>
        <p:nvGrpSpPr>
          <p:cNvPr id="28" name="Group 28"/>
          <p:cNvGrpSpPr/>
          <p:nvPr/>
        </p:nvGrpSpPr>
        <p:grpSpPr>
          <a:xfrm>
            <a:off x="8981926" y="7179915"/>
            <a:ext cx="3496716" cy="437109"/>
            <a:chOff x="0" y="0"/>
            <a:chExt cx="4662288" cy="582812"/>
          </a:xfrm>
        </p:grpSpPr>
        <p:sp>
          <p:nvSpPr>
            <p:cNvPr id="29" name="Freeform 29"/>
            <p:cNvSpPr/>
            <p:nvPr/>
          </p:nvSpPr>
          <p:spPr>
            <a:xfrm>
              <a:off x="0" y="0"/>
              <a:ext cx="4662288" cy="582812"/>
            </a:xfrm>
            <a:custGeom>
              <a:avLst/>
              <a:gdLst/>
              <a:ahLst/>
              <a:cxnLst/>
              <a:rect l="l" t="t" r="r" b="b"/>
              <a:pathLst>
                <a:path w="4662288" h="582812">
                  <a:moveTo>
                    <a:pt x="0" y="0"/>
                  </a:moveTo>
                  <a:lnTo>
                    <a:pt x="4662288" y="0"/>
                  </a:lnTo>
                  <a:lnTo>
                    <a:pt x="4662288" y="582812"/>
                  </a:lnTo>
                  <a:lnTo>
                    <a:pt x="0" y="582812"/>
                  </a:lnTo>
                  <a:close/>
                </a:path>
              </a:pathLst>
            </a:custGeom>
            <a:solidFill>
              <a:srgbClr val="000000">
                <a:alpha val="0"/>
              </a:srgbClr>
            </a:solidFill>
          </p:spPr>
        </p:sp>
        <p:sp>
          <p:nvSpPr>
            <p:cNvPr id="30" name="TextBox 30"/>
            <p:cNvSpPr txBox="1"/>
            <p:nvPr/>
          </p:nvSpPr>
          <p:spPr>
            <a:xfrm>
              <a:off x="0" y="-19050"/>
              <a:ext cx="4662288" cy="601862"/>
            </a:xfrm>
            <a:prstGeom prst="rect">
              <a:avLst/>
            </a:prstGeom>
          </p:spPr>
          <p:txBody>
            <a:bodyPr lIns="0" tIns="0" rIns="0" bIns="0" rtlCol="0" anchor="t"/>
            <a:lstStyle/>
            <a:p>
              <a:pPr algn="l">
                <a:lnSpc>
                  <a:spcPts val="3437"/>
                </a:lnSpc>
              </a:pPr>
              <a:r>
                <a:rPr lang="en-US" sz="2750" b="1">
                  <a:solidFill>
                    <a:srgbClr val="000000"/>
                  </a:solidFill>
                  <a:latin typeface="Barlow Medium"/>
                  <a:ea typeface="Barlow Medium"/>
                  <a:cs typeface="Barlow Medium"/>
                  <a:sym typeface="Barlow Medium"/>
                </a:rPr>
                <a:t>Legal Uncertainty</a:t>
              </a:r>
            </a:p>
          </p:txBody>
        </p:sp>
      </p:grpSp>
      <p:grpSp>
        <p:nvGrpSpPr>
          <p:cNvPr id="31" name="Group 31"/>
          <p:cNvGrpSpPr/>
          <p:nvPr/>
        </p:nvGrpSpPr>
        <p:grpSpPr>
          <a:xfrm>
            <a:off x="8981926" y="7805737"/>
            <a:ext cx="8204746" cy="1007269"/>
            <a:chOff x="0" y="0"/>
            <a:chExt cx="10939662" cy="1343025"/>
          </a:xfrm>
        </p:grpSpPr>
        <p:sp>
          <p:nvSpPr>
            <p:cNvPr id="32" name="Freeform 32"/>
            <p:cNvSpPr/>
            <p:nvPr/>
          </p:nvSpPr>
          <p:spPr>
            <a:xfrm>
              <a:off x="0" y="0"/>
              <a:ext cx="10939662" cy="1343025"/>
            </a:xfrm>
            <a:custGeom>
              <a:avLst/>
              <a:gdLst/>
              <a:ahLst/>
              <a:cxnLst/>
              <a:rect l="l" t="t" r="r" b="b"/>
              <a:pathLst>
                <a:path w="10939662" h="1343025">
                  <a:moveTo>
                    <a:pt x="0" y="0"/>
                  </a:moveTo>
                  <a:lnTo>
                    <a:pt x="10939662" y="0"/>
                  </a:lnTo>
                  <a:lnTo>
                    <a:pt x="10939662" y="1343025"/>
                  </a:lnTo>
                  <a:lnTo>
                    <a:pt x="0" y="1343025"/>
                  </a:lnTo>
                  <a:close/>
                </a:path>
              </a:pathLst>
            </a:custGeom>
            <a:solidFill>
              <a:srgbClr val="000000">
                <a:alpha val="0"/>
              </a:srgbClr>
            </a:solidFill>
          </p:spPr>
        </p:sp>
        <p:sp>
          <p:nvSpPr>
            <p:cNvPr id="33" name="TextBox 33"/>
            <p:cNvSpPr txBox="1"/>
            <p:nvPr/>
          </p:nvSpPr>
          <p:spPr>
            <a:xfrm>
              <a:off x="0" y="-104775"/>
              <a:ext cx="10939662" cy="1447800"/>
            </a:xfrm>
            <a:prstGeom prst="rect">
              <a:avLst/>
            </a:prstGeom>
          </p:spPr>
          <p:txBody>
            <a:bodyPr lIns="0" tIns="0" rIns="0" bIns="0" rtlCol="0" anchor="t"/>
            <a:lstStyle/>
            <a:p>
              <a:pPr algn="l">
                <a:lnSpc>
                  <a:spcPts val="3937"/>
                </a:lnSpc>
              </a:pPr>
              <a:r>
                <a:rPr lang="en-US" sz="2437">
                  <a:solidFill>
                    <a:srgbClr val="000000"/>
                  </a:solidFill>
                  <a:latin typeface="Barlow"/>
                  <a:ea typeface="Barlow"/>
                  <a:cs typeface="Barlow"/>
                  <a:sym typeface="Barlow"/>
                </a:rPr>
                <a:t>Diffused responsibilities raise challenges in enforcement and compliance.</a:t>
              </a:r>
            </a:p>
          </p:txBody>
        </p:sp>
      </p:grpSp>
      <p:sp>
        <p:nvSpPr>
          <p:cNvPr id="34" name="Freeform 34"/>
          <p:cNvSpPr/>
          <p:nvPr/>
        </p:nvSpPr>
        <p:spPr>
          <a:xfrm>
            <a:off x="3429000" y="5422370"/>
            <a:ext cx="4171830" cy="4733992"/>
          </a:xfrm>
          <a:custGeom>
            <a:avLst/>
            <a:gdLst/>
            <a:ahLst/>
            <a:cxnLst/>
            <a:rect l="l" t="t" r="r" b="b"/>
            <a:pathLst>
              <a:path w="4171830" h="4733992">
                <a:moveTo>
                  <a:pt x="0" y="0"/>
                </a:moveTo>
                <a:lnTo>
                  <a:pt x="4171830" y="0"/>
                </a:lnTo>
                <a:lnTo>
                  <a:pt x="4171830" y="4733992"/>
                </a:lnTo>
                <a:lnTo>
                  <a:pt x="0" y="4733992"/>
                </a:lnTo>
                <a:lnTo>
                  <a:pt x="0" y="0"/>
                </a:lnTo>
                <a:close/>
              </a:path>
            </a:pathLst>
          </a:custGeom>
          <a:blipFill>
            <a:blip r:embed="rId4"/>
            <a:stretch>
              <a:fillRect/>
            </a:stretch>
          </a:blipFill>
        </p:spPr>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077217" y="3248835"/>
            <a:ext cx="3496716" cy="437109"/>
            <a:chOff x="0" y="0"/>
            <a:chExt cx="4662288" cy="582812"/>
          </a:xfrm>
        </p:grpSpPr>
        <p:sp>
          <p:nvSpPr>
            <p:cNvPr id="4" name="Freeform 4"/>
            <p:cNvSpPr/>
            <p:nvPr/>
          </p:nvSpPr>
          <p:spPr>
            <a:xfrm>
              <a:off x="0" y="0"/>
              <a:ext cx="4662288" cy="582812"/>
            </a:xfrm>
            <a:custGeom>
              <a:avLst/>
              <a:gdLst/>
              <a:ahLst/>
              <a:cxnLst/>
              <a:rect l="l" t="t" r="r" b="b"/>
              <a:pathLst>
                <a:path w="4662288" h="582812">
                  <a:moveTo>
                    <a:pt x="0" y="0"/>
                  </a:moveTo>
                  <a:lnTo>
                    <a:pt x="4662288" y="0"/>
                  </a:lnTo>
                  <a:lnTo>
                    <a:pt x="4662288" y="582812"/>
                  </a:lnTo>
                  <a:lnTo>
                    <a:pt x="0" y="582812"/>
                  </a:lnTo>
                  <a:close/>
                </a:path>
              </a:pathLst>
            </a:custGeom>
            <a:solidFill>
              <a:srgbClr val="000000">
                <a:alpha val="0"/>
              </a:srgbClr>
            </a:solidFill>
          </p:spPr>
        </p:sp>
        <p:sp>
          <p:nvSpPr>
            <p:cNvPr id="5" name="TextBox 5"/>
            <p:cNvSpPr txBox="1"/>
            <p:nvPr/>
          </p:nvSpPr>
          <p:spPr>
            <a:xfrm>
              <a:off x="0" y="-19050"/>
              <a:ext cx="4662288" cy="601862"/>
            </a:xfrm>
            <a:prstGeom prst="rect">
              <a:avLst/>
            </a:prstGeom>
          </p:spPr>
          <p:txBody>
            <a:bodyPr lIns="0" tIns="0" rIns="0" bIns="0" rtlCol="0" anchor="t"/>
            <a:lstStyle/>
            <a:p>
              <a:pPr algn="l">
                <a:lnSpc>
                  <a:spcPts val="3437"/>
                </a:lnSpc>
              </a:pPr>
              <a:r>
                <a:rPr lang="en-US" sz="2750" b="1">
                  <a:solidFill>
                    <a:srgbClr val="000000"/>
                  </a:solidFill>
                  <a:latin typeface="Barlow Medium"/>
                  <a:ea typeface="Barlow Medium"/>
                  <a:cs typeface="Barlow Medium"/>
                  <a:sym typeface="Barlow Medium"/>
                </a:rPr>
                <a:t>Incident</a:t>
              </a:r>
            </a:p>
          </p:txBody>
        </p:sp>
      </p:grpSp>
      <p:grpSp>
        <p:nvGrpSpPr>
          <p:cNvPr id="6" name="Group 6"/>
          <p:cNvGrpSpPr/>
          <p:nvPr/>
        </p:nvGrpSpPr>
        <p:grpSpPr>
          <a:xfrm>
            <a:off x="1077217" y="4000566"/>
            <a:ext cx="4849415" cy="1007269"/>
            <a:chOff x="0" y="0"/>
            <a:chExt cx="6465887" cy="1343025"/>
          </a:xfrm>
        </p:grpSpPr>
        <p:sp>
          <p:nvSpPr>
            <p:cNvPr id="7" name="Freeform 7"/>
            <p:cNvSpPr/>
            <p:nvPr/>
          </p:nvSpPr>
          <p:spPr>
            <a:xfrm>
              <a:off x="0" y="0"/>
              <a:ext cx="6465887" cy="1343025"/>
            </a:xfrm>
            <a:custGeom>
              <a:avLst/>
              <a:gdLst/>
              <a:ahLst/>
              <a:cxnLst/>
              <a:rect l="l" t="t" r="r" b="b"/>
              <a:pathLst>
                <a:path w="6465887" h="1343025">
                  <a:moveTo>
                    <a:pt x="0" y="0"/>
                  </a:moveTo>
                  <a:lnTo>
                    <a:pt x="6465887" y="0"/>
                  </a:lnTo>
                  <a:lnTo>
                    <a:pt x="6465887" y="1343025"/>
                  </a:lnTo>
                  <a:lnTo>
                    <a:pt x="0" y="1343025"/>
                  </a:lnTo>
                  <a:close/>
                </a:path>
              </a:pathLst>
            </a:custGeom>
            <a:solidFill>
              <a:srgbClr val="000000">
                <a:alpha val="0"/>
              </a:srgbClr>
            </a:solidFill>
          </p:spPr>
        </p:sp>
        <p:sp>
          <p:nvSpPr>
            <p:cNvPr id="8" name="TextBox 8"/>
            <p:cNvSpPr txBox="1"/>
            <p:nvPr/>
          </p:nvSpPr>
          <p:spPr>
            <a:xfrm>
              <a:off x="0" y="-104775"/>
              <a:ext cx="6465887" cy="1447800"/>
            </a:xfrm>
            <a:prstGeom prst="rect">
              <a:avLst/>
            </a:prstGeom>
          </p:spPr>
          <p:txBody>
            <a:bodyPr lIns="0" tIns="0" rIns="0" bIns="0" rtlCol="0" anchor="t"/>
            <a:lstStyle/>
            <a:p>
              <a:pPr algn="l">
                <a:lnSpc>
                  <a:spcPts val="3937"/>
                </a:lnSpc>
              </a:pPr>
              <a:r>
                <a:rPr lang="en-US" sz="2437">
                  <a:solidFill>
                    <a:srgbClr val="000000"/>
                  </a:solidFill>
                  <a:latin typeface="Barlow"/>
                  <a:ea typeface="Barlow"/>
                  <a:cs typeface="Barlow"/>
                  <a:sym typeface="Barlow"/>
                </a:rPr>
                <a:t>Viya fined ~$210M for tax evasion in 2021.</a:t>
              </a:r>
            </a:p>
          </p:txBody>
        </p:sp>
      </p:grpSp>
      <p:grpSp>
        <p:nvGrpSpPr>
          <p:cNvPr id="9" name="Group 9"/>
          <p:cNvGrpSpPr/>
          <p:nvPr/>
        </p:nvGrpSpPr>
        <p:grpSpPr>
          <a:xfrm>
            <a:off x="7045915" y="3467389"/>
            <a:ext cx="3496716" cy="533177"/>
            <a:chOff x="0" y="0"/>
            <a:chExt cx="4662288" cy="710902"/>
          </a:xfrm>
        </p:grpSpPr>
        <p:sp>
          <p:nvSpPr>
            <p:cNvPr id="10" name="Freeform 10"/>
            <p:cNvSpPr/>
            <p:nvPr/>
          </p:nvSpPr>
          <p:spPr>
            <a:xfrm>
              <a:off x="0" y="0"/>
              <a:ext cx="4662288" cy="710902"/>
            </a:xfrm>
            <a:custGeom>
              <a:avLst/>
              <a:gdLst/>
              <a:ahLst/>
              <a:cxnLst/>
              <a:rect l="l" t="t" r="r" b="b"/>
              <a:pathLst>
                <a:path w="4662288" h="710902">
                  <a:moveTo>
                    <a:pt x="0" y="0"/>
                  </a:moveTo>
                  <a:lnTo>
                    <a:pt x="4662288" y="0"/>
                  </a:lnTo>
                  <a:lnTo>
                    <a:pt x="4662288" y="710902"/>
                  </a:lnTo>
                  <a:lnTo>
                    <a:pt x="0" y="710902"/>
                  </a:lnTo>
                  <a:close/>
                </a:path>
              </a:pathLst>
            </a:custGeom>
            <a:solidFill>
              <a:srgbClr val="000000">
                <a:alpha val="0"/>
              </a:srgbClr>
            </a:solidFill>
          </p:spPr>
        </p:sp>
        <p:sp>
          <p:nvSpPr>
            <p:cNvPr id="11" name="TextBox 11"/>
            <p:cNvSpPr txBox="1"/>
            <p:nvPr/>
          </p:nvSpPr>
          <p:spPr>
            <a:xfrm>
              <a:off x="0" y="-19050"/>
              <a:ext cx="4662288" cy="729952"/>
            </a:xfrm>
            <a:prstGeom prst="rect">
              <a:avLst/>
            </a:prstGeom>
          </p:spPr>
          <p:txBody>
            <a:bodyPr lIns="0" tIns="0" rIns="0" bIns="0" rtlCol="0" anchor="t"/>
            <a:lstStyle/>
            <a:p>
              <a:pPr algn="l">
                <a:lnSpc>
                  <a:spcPts val="3437"/>
                </a:lnSpc>
              </a:pPr>
              <a:r>
                <a:rPr lang="en-US" sz="2750" b="1">
                  <a:solidFill>
                    <a:srgbClr val="000000"/>
                  </a:solidFill>
                  <a:latin typeface="Barlow Medium"/>
                  <a:ea typeface="Barlow Medium"/>
                  <a:cs typeface="Barlow Medium"/>
                  <a:sym typeface="Barlow Medium"/>
                </a:rPr>
                <a:t>Significance</a:t>
              </a:r>
            </a:p>
          </p:txBody>
        </p:sp>
      </p:grpSp>
      <p:grpSp>
        <p:nvGrpSpPr>
          <p:cNvPr id="12" name="Group 12"/>
          <p:cNvGrpSpPr/>
          <p:nvPr/>
        </p:nvGrpSpPr>
        <p:grpSpPr>
          <a:xfrm>
            <a:off x="7045915" y="4219120"/>
            <a:ext cx="4849415" cy="1510904"/>
            <a:chOff x="0" y="0"/>
            <a:chExt cx="6465887" cy="2014538"/>
          </a:xfrm>
        </p:grpSpPr>
        <p:sp>
          <p:nvSpPr>
            <p:cNvPr id="13" name="Freeform 13"/>
            <p:cNvSpPr/>
            <p:nvPr/>
          </p:nvSpPr>
          <p:spPr>
            <a:xfrm>
              <a:off x="0" y="0"/>
              <a:ext cx="6465887" cy="2014538"/>
            </a:xfrm>
            <a:custGeom>
              <a:avLst/>
              <a:gdLst/>
              <a:ahLst/>
              <a:cxnLst/>
              <a:rect l="l" t="t" r="r" b="b"/>
              <a:pathLst>
                <a:path w="6465887" h="2014538">
                  <a:moveTo>
                    <a:pt x="0" y="0"/>
                  </a:moveTo>
                  <a:lnTo>
                    <a:pt x="6465887" y="0"/>
                  </a:lnTo>
                  <a:lnTo>
                    <a:pt x="6465887" y="2014538"/>
                  </a:lnTo>
                  <a:lnTo>
                    <a:pt x="0" y="2014538"/>
                  </a:lnTo>
                  <a:close/>
                </a:path>
              </a:pathLst>
            </a:custGeom>
            <a:solidFill>
              <a:srgbClr val="000000">
                <a:alpha val="0"/>
              </a:srgbClr>
            </a:solidFill>
          </p:spPr>
        </p:sp>
        <p:sp>
          <p:nvSpPr>
            <p:cNvPr id="14" name="TextBox 14"/>
            <p:cNvSpPr txBox="1"/>
            <p:nvPr/>
          </p:nvSpPr>
          <p:spPr>
            <a:xfrm>
              <a:off x="0" y="-104775"/>
              <a:ext cx="6465887" cy="2119313"/>
            </a:xfrm>
            <a:prstGeom prst="rect">
              <a:avLst/>
            </a:prstGeom>
          </p:spPr>
          <p:txBody>
            <a:bodyPr lIns="0" tIns="0" rIns="0" bIns="0" rtlCol="0" anchor="t"/>
            <a:lstStyle/>
            <a:p>
              <a:pPr algn="l">
                <a:lnSpc>
                  <a:spcPts val="3937"/>
                </a:lnSpc>
              </a:pPr>
              <a:r>
                <a:rPr lang="en-US" sz="2437">
                  <a:solidFill>
                    <a:srgbClr val="000000"/>
                  </a:solidFill>
                  <a:latin typeface="Barlow"/>
                  <a:ea typeface="Barlow"/>
                  <a:cs typeface="Barlow"/>
                  <a:sym typeface="Barlow"/>
                </a:rPr>
                <a:t>Raises questions on streamer responsibility and platform transparency.</a:t>
              </a:r>
            </a:p>
          </p:txBody>
        </p:sp>
      </p:grpSp>
      <p:grpSp>
        <p:nvGrpSpPr>
          <p:cNvPr id="15" name="Group 15"/>
          <p:cNvGrpSpPr/>
          <p:nvPr/>
        </p:nvGrpSpPr>
        <p:grpSpPr>
          <a:xfrm>
            <a:off x="12409885" y="3467389"/>
            <a:ext cx="3496716" cy="437109"/>
            <a:chOff x="0" y="0"/>
            <a:chExt cx="4662288" cy="582812"/>
          </a:xfrm>
        </p:grpSpPr>
        <p:sp>
          <p:nvSpPr>
            <p:cNvPr id="16" name="Freeform 16"/>
            <p:cNvSpPr/>
            <p:nvPr/>
          </p:nvSpPr>
          <p:spPr>
            <a:xfrm>
              <a:off x="0" y="0"/>
              <a:ext cx="4662288" cy="582812"/>
            </a:xfrm>
            <a:custGeom>
              <a:avLst/>
              <a:gdLst/>
              <a:ahLst/>
              <a:cxnLst/>
              <a:rect l="l" t="t" r="r" b="b"/>
              <a:pathLst>
                <a:path w="4662288" h="582812">
                  <a:moveTo>
                    <a:pt x="0" y="0"/>
                  </a:moveTo>
                  <a:lnTo>
                    <a:pt x="4662288" y="0"/>
                  </a:lnTo>
                  <a:lnTo>
                    <a:pt x="4662288" y="582812"/>
                  </a:lnTo>
                  <a:lnTo>
                    <a:pt x="0" y="582812"/>
                  </a:lnTo>
                  <a:close/>
                </a:path>
              </a:pathLst>
            </a:custGeom>
            <a:solidFill>
              <a:srgbClr val="000000">
                <a:alpha val="0"/>
              </a:srgbClr>
            </a:solidFill>
          </p:spPr>
        </p:sp>
        <p:sp>
          <p:nvSpPr>
            <p:cNvPr id="17" name="TextBox 17"/>
            <p:cNvSpPr txBox="1"/>
            <p:nvPr/>
          </p:nvSpPr>
          <p:spPr>
            <a:xfrm>
              <a:off x="0" y="-19050"/>
              <a:ext cx="4662288" cy="601862"/>
            </a:xfrm>
            <a:prstGeom prst="rect">
              <a:avLst/>
            </a:prstGeom>
          </p:spPr>
          <p:txBody>
            <a:bodyPr lIns="0" tIns="0" rIns="0" bIns="0" rtlCol="0" anchor="t"/>
            <a:lstStyle/>
            <a:p>
              <a:pPr algn="l">
                <a:lnSpc>
                  <a:spcPts val="3437"/>
                </a:lnSpc>
              </a:pPr>
              <a:r>
                <a:rPr lang="en-US" sz="2750" b="1">
                  <a:solidFill>
                    <a:srgbClr val="000000"/>
                  </a:solidFill>
                  <a:latin typeface="Barlow Medium"/>
                  <a:ea typeface="Barlow Medium"/>
                  <a:cs typeface="Barlow Medium"/>
                  <a:sym typeface="Barlow Medium"/>
                </a:rPr>
                <a:t>Legal Focus</a:t>
              </a:r>
            </a:p>
          </p:txBody>
        </p:sp>
      </p:grpSp>
      <p:grpSp>
        <p:nvGrpSpPr>
          <p:cNvPr id="18" name="Group 18"/>
          <p:cNvGrpSpPr/>
          <p:nvPr/>
        </p:nvGrpSpPr>
        <p:grpSpPr>
          <a:xfrm>
            <a:off x="12409885" y="4131474"/>
            <a:ext cx="4849415" cy="450604"/>
            <a:chOff x="0" y="0"/>
            <a:chExt cx="6465887" cy="600805"/>
          </a:xfrm>
        </p:grpSpPr>
        <p:sp>
          <p:nvSpPr>
            <p:cNvPr id="19" name="Freeform 19"/>
            <p:cNvSpPr/>
            <p:nvPr/>
          </p:nvSpPr>
          <p:spPr>
            <a:xfrm>
              <a:off x="0" y="0"/>
              <a:ext cx="6465887" cy="600805"/>
            </a:xfrm>
            <a:custGeom>
              <a:avLst/>
              <a:gdLst/>
              <a:ahLst/>
              <a:cxnLst/>
              <a:rect l="l" t="t" r="r" b="b"/>
              <a:pathLst>
                <a:path w="6465887" h="600805">
                  <a:moveTo>
                    <a:pt x="0" y="0"/>
                  </a:moveTo>
                  <a:lnTo>
                    <a:pt x="6465887" y="0"/>
                  </a:lnTo>
                  <a:lnTo>
                    <a:pt x="6465887" y="600805"/>
                  </a:lnTo>
                  <a:lnTo>
                    <a:pt x="0" y="600805"/>
                  </a:lnTo>
                  <a:close/>
                </a:path>
              </a:pathLst>
            </a:custGeom>
            <a:solidFill>
              <a:srgbClr val="000000">
                <a:alpha val="0"/>
              </a:srgbClr>
            </a:solidFill>
          </p:spPr>
        </p:sp>
        <p:sp>
          <p:nvSpPr>
            <p:cNvPr id="20" name="TextBox 20"/>
            <p:cNvSpPr txBox="1"/>
            <p:nvPr/>
          </p:nvSpPr>
          <p:spPr>
            <a:xfrm>
              <a:off x="0" y="-104775"/>
              <a:ext cx="6465887" cy="705580"/>
            </a:xfrm>
            <a:prstGeom prst="rect">
              <a:avLst/>
            </a:prstGeom>
          </p:spPr>
          <p:txBody>
            <a:bodyPr lIns="0" tIns="0" rIns="0" bIns="0" rtlCol="0" anchor="t"/>
            <a:lstStyle/>
            <a:p>
              <a:pPr marL="367605" lvl="1" indent="-183803" algn="l">
                <a:lnSpc>
                  <a:spcPts val="3937"/>
                </a:lnSpc>
                <a:buFont typeface="Arial"/>
                <a:buChar char="•"/>
              </a:pPr>
              <a:r>
                <a:rPr lang="en-US" sz="2437">
                  <a:solidFill>
                    <a:srgbClr val="000000"/>
                  </a:solidFill>
                  <a:latin typeface="Barlow"/>
                  <a:ea typeface="Barlow"/>
                  <a:cs typeface="Barlow"/>
                  <a:sym typeface="Barlow"/>
                </a:rPr>
                <a:t>Tax compliance for digital sellers</a:t>
              </a:r>
            </a:p>
          </p:txBody>
        </p:sp>
      </p:grpSp>
      <p:grpSp>
        <p:nvGrpSpPr>
          <p:cNvPr id="21" name="Group 21"/>
          <p:cNvGrpSpPr/>
          <p:nvPr/>
        </p:nvGrpSpPr>
        <p:grpSpPr>
          <a:xfrm>
            <a:off x="12409885" y="4583336"/>
            <a:ext cx="4849415" cy="503635"/>
            <a:chOff x="0" y="0"/>
            <a:chExt cx="6465887" cy="671513"/>
          </a:xfrm>
        </p:grpSpPr>
        <p:sp>
          <p:nvSpPr>
            <p:cNvPr id="22" name="Freeform 22"/>
            <p:cNvSpPr/>
            <p:nvPr/>
          </p:nvSpPr>
          <p:spPr>
            <a:xfrm>
              <a:off x="0" y="0"/>
              <a:ext cx="6465887" cy="671513"/>
            </a:xfrm>
            <a:custGeom>
              <a:avLst/>
              <a:gdLst/>
              <a:ahLst/>
              <a:cxnLst/>
              <a:rect l="l" t="t" r="r" b="b"/>
              <a:pathLst>
                <a:path w="6465887" h="671513">
                  <a:moveTo>
                    <a:pt x="0" y="0"/>
                  </a:moveTo>
                  <a:lnTo>
                    <a:pt x="6465887" y="0"/>
                  </a:lnTo>
                  <a:lnTo>
                    <a:pt x="6465887" y="671513"/>
                  </a:lnTo>
                  <a:lnTo>
                    <a:pt x="0" y="671513"/>
                  </a:lnTo>
                  <a:close/>
                </a:path>
              </a:pathLst>
            </a:custGeom>
            <a:solidFill>
              <a:srgbClr val="000000">
                <a:alpha val="0"/>
              </a:srgbClr>
            </a:solidFill>
          </p:spPr>
        </p:sp>
        <p:sp>
          <p:nvSpPr>
            <p:cNvPr id="23" name="TextBox 23"/>
            <p:cNvSpPr txBox="1"/>
            <p:nvPr/>
          </p:nvSpPr>
          <p:spPr>
            <a:xfrm>
              <a:off x="0" y="-104775"/>
              <a:ext cx="6465887" cy="776288"/>
            </a:xfrm>
            <a:prstGeom prst="rect">
              <a:avLst/>
            </a:prstGeom>
          </p:spPr>
          <p:txBody>
            <a:bodyPr lIns="0" tIns="0" rIns="0" bIns="0" rtlCol="0" anchor="t"/>
            <a:lstStyle/>
            <a:p>
              <a:pPr marL="367605" lvl="1" indent="-183803" algn="l">
                <a:lnSpc>
                  <a:spcPts val="3937"/>
                </a:lnSpc>
                <a:buFont typeface="Arial"/>
                <a:buChar char="•"/>
              </a:pPr>
              <a:r>
                <a:rPr lang="en-US" sz="2437">
                  <a:solidFill>
                    <a:srgbClr val="000000"/>
                  </a:solidFill>
                  <a:latin typeface="Barlow"/>
                  <a:ea typeface="Barlow"/>
                  <a:cs typeface="Barlow"/>
                  <a:sym typeface="Barlow"/>
                </a:rPr>
                <a:t>Influencer liability</a:t>
              </a:r>
            </a:p>
          </p:txBody>
        </p:sp>
      </p:grpSp>
      <p:grpSp>
        <p:nvGrpSpPr>
          <p:cNvPr id="24" name="Group 24"/>
          <p:cNvGrpSpPr/>
          <p:nvPr/>
        </p:nvGrpSpPr>
        <p:grpSpPr>
          <a:xfrm>
            <a:off x="12409885" y="5088230"/>
            <a:ext cx="4849415" cy="503635"/>
            <a:chOff x="0" y="0"/>
            <a:chExt cx="6465887" cy="671513"/>
          </a:xfrm>
        </p:grpSpPr>
        <p:sp>
          <p:nvSpPr>
            <p:cNvPr id="25" name="Freeform 25"/>
            <p:cNvSpPr/>
            <p:nvPr/>
          </p:nvSpPr>
          <p:spPr>
            <a:xfrm>
              <a:off x="0" y="0"/>
              <a:ext cx="6465887" cy="671513"/>
            </a:xfrm>
            <a:custGeom>
              <a:avLst/>
              <a:gdLst/>
              <a:ahLst/>
              <a:cxnLst/>
              <a:rect l="l" t="t" r="r" b="b"/>
              <a:pathLst>
                <a:path w="6465887" h="671513">
                  <a:moveTo>
                    <a:pt x="0" y="0"/>
                  </a:moveTo>
                  <a:lnTo>
                    <a:pt x="6465887" y="0"/>
                  </a:lnTo>
                  <a:lnTo>
                    <a:pt x="6465887" y="671513"/>
                  </a:lnTo>
                  <a:lnTo>
                    <a:pt x="0" y="671513"/>
                  </a:lnTo>
                  <a:close/>
                </a:path>
              </a:pathLst>
            </a:custGeom>
            <a:solidFill>
              <a:srgbClr val="000000">
                <a:alpha val="0"/>
              </a:srgbClr>
            </a:solidFill>
          </p:spPr>
        </p:sp>
        <p:sp>
          <p:nvSpPr>
            <p:cNvPr id="26" name="TextBox 26"/>
            <p:cNvSpPr txBox="1"/>
            <p:nvPr/>
          </p:nvSpPr>
          <p:spPr>
            <a:xfrm>
              <a:off x="0" y="-104775"/>
              <a:ext cx="6465887" cy="776288"/>
            </a:xfrm>
            <a:prstGeom prst="rect">
              <a:avLst/>
            </a:prstGeom>
          </p:spPr>
          <p:txBody>
            <a:bodyPr lIns="0" tIns="0" rIns="0" bIns="0" rtlCol="0" anchor="t"/>
            <a:lstStyle/>
            <a:p>
              <a:pPr marL="367605" lvl="1" indent="-183803" algn="l">
                <a:lnSpc>
                  <a:spcPts val="3937"/>
                </a:lnSpc>
                <a:buFont typeface="Arial"/>
                <a:buChar char="•"/>
              </a:pPr>
              <a:r>
                <a:rPr lang="en-US" sz="2437">
                  <a:solidFill>
                    <a:srgbClr val="000000"/>
                  </a:solidFill>
                  <a:latin typeface="Barlow"/>
                  <a:ea typeface="Barlow"/>
                  <a:cs typeface="Barlow"/>
                  <a:sym typeface="Barlow"/>
                </a:rPr>
                <a:t>Platform duties in B2C models</a:t>
              </a:r>
            </a:p>
          </p:txBody>
        </p:sp>
      </p:grpSp>
      <p:grpSp>
        <p:nvGrpSpPr>
          <p:cNvPr id="27" name="Group 27"/>
          <p:cNvGrpSpPr/>
          <p:nvPr/>
        </p:nvGrpSpPr>
        <p:grpSpPr>
          <a:xfrm>
            <a:off x="12409885" y="5593123"/>
            <a:ext cx="4849415" cy="503635"/>
            <a:chOff x="0" y="0"/>
            <a:chExt cx="6465887" cy="671513"/>
          </a:xfrm>
        </p:grpSpPr>
        <p:sp>
          <p:nvSpPr>
            <p:cNvPr id="28" name="Freeform 28"/>
            <p:cNvSpPr/>
            <p:nvPr/>
          </p:nvSpPr>
          <p:spPr>
            <a:xfrm>
              <a:off x="0" y="0"/>
              <a:ext cx="6465887" cy="671513"/>
            </a:xfrm>
            <a:custGeom>
              <a:avLst/>
              <a:gdLst/>
              <a:ahLst/>
              <a:cxnLst/>
              <a:rect l="l" t="t" r="r" b="b"/>
              <a:pathLst>
                <a:path w="6465887" h="671513">
                  <a:moveTo>
                    <a:pt x="0" y="0"/>
                  </a:moveTo>
                  <a:lnTo>
                    <a:pt x="6465887" y="0"/>
                  </a:lnTo>
                  <a:lnTo>
                    <a:pt x="6465887" y="671513"/>
                  </a:lnTo>
                  <a:lnTo>
                    <a:pt x="0" y="671513"/>
                  </a:lnTo>
                  <a:close/>
                </a:path>
              </a:pathLst>
            </a:custGeom>
            <a:solidFill>
              <a:srgbClr val="000000">
                <a:alpha val="0"/>
              </a:srgbClr>
            </a:solidFill>
          </p:spPr>
        </p:sp>
        <p:sp>
          <p:nvSpPr>
            <p:cNvPr id="29" name="TextBox 29"/>
            <p:cNvSpPr txBox="1"/>
            <p:nvPr/>
          </p:nvSpPr>
          <p:spPr>
            <a:xfrm>
              <a:off x="0" y="-104775"/>
              <a:ext cx="6465887" cy="776288"/>
            </a:xfrm>
            <a:prstGeom prst="rect">
              <a:avLst/>
            </a:prstGeom>
          </p:spPr>
          <p:txBody>
            <a:bodyPr lIns="0" tIns="0" rIns="0" bIns="0" rtlCol="0" anchor="t"/>
            <a:lstStyle/>
            <a:p>
              <a:pPr marL="367605" lvl="1" indent="-183803" algn="l">
                <a:lnSpc>
                  <a:spcPts val="3937"/>
                </a:lnSpc>
                <a:buFont typeface="Arial"/>
                <a:buChar char="•"/>
              </a:pPr>
              <a:r>
                <a:rPr lang="en-US" sz="2437">
                  <a:solidFill>
                    <a:srgbClr val="000000"/>
                  </a:solidFill>
                  <a:latin typeface="Barlow"/>
                  <a:ea typeface="Barlow"/>
                  <a:cs typeface="Barlow"/>
                  <a:sym typeface="Barlow"/>
                </a:rPr>
                <a:t>Influencers and Supplier Liability</a:t>
              </a:r>
            </a:p>
          </p:txBody>
        </p:sp>
      </p:grpSp>
      <p:sp>
        <p:nvSpPr>
          <p:cNvPr id="30" name="Freeform 30"/>
          <p:cNvSpPr/>
          <p:nvPr/>
        </p:nvSpPr>
        <p:spPr>
          <a:xfrm>
            <a:off x="1264922" y="5844940"/>
            <a:ext cx="3558427" cy="3413360"/>
          </a:xfrm>
          <a:custGeom>
            <a:avLst/>
            <a:gdLst/>
            <a:ahLst/>
            <a:cxnLst/>
            <a:rect l="l" t="t" r="r" b="b"/>
            <a:pathLst>
              <a:path w="3558427" h="3413360">
                <a:moveTo>
                  <a:pt x="0" y="0"/>
                </a:moveTo>
                <a:lnTo>
                  <a:pt x="3558427" y="0"/>
                </a:lnTo>
                <a:lnTo>
                  <a:pt x="3558427" y="3413360"/>
                </a:lnTo>
                <a:lnTo>
                  <a:pt x="0" y="3413360"/>
                </a:lnTo>
                <a:lnTo>
                  <a:pt x="0" y="0"/>
                </a:lnTo>
                <a:close/>
              </a:path>
            </a:pathLst>
          </a:custGeom>
          <a:blipFill>
            <a:blip r:embed="rId3"/>
            <a:stretch>
              <a:fillRect l="-26955" r="-16749"/>
            </a:stretch>
          </a:blipFill>
        </p:spPr>
      </p:sp>
      <p:sp>
        <p:nvSpPr>
          <p:cNvPr id="31" name="Freeform 31"/>
          <p:cNvSpPr/>
          <p:nvPr/>
        </p:nvSpPr>
        <p:spPr>
          <a:xfrm>
            <a:off x="7045915" y="6330602"/>
            <a:ext cx="3416302" cy="3118152"/>
          </a:xfrm>
          <a:custGeom>
            <a:avLst/>
            <a:gdLst/>
            <a:ahLst/>
            <a:cxnLst/>
            <a:rect l="l" t="t" r="r" b="b"/>
            <a:pathLst>
              <a:path w="3416302" h="3118152">
                <a:moveTo>
                  <a:pt x="0" y="0"/>
                </a:moveTo>
                <a:lnTo>
                  <a:pt x="3416302" y="0"/>
                </a:lnTo>
                <a:lnTo>
                  <a:pt x="3416302" y="3118152"/>
                </a:lnTo>
                <a:lnTo>
                  <a:pt x="0" y="31181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2" name="Freeform 32"/>
          <p:cNvSpPr/>
          <p:nvPr/>
        </p:nvSpPr>
        <p:spPr>
          <a:xfrm>
            <a:off x="13254059" y="6354860"/>
            <a:ext cx="3161067" cy="3093895"/>
          </a:xfrm>
          <a:custGeom>
            <a:avLst/>
            <a:gdLst/>
            <a:ahLst/>
            <a:cxnLst/>
            <a:rect l="l" t="t" r="r" b="b"/>
            <a:pathLst>
              <a:path w="3161067" h="3093895">
                <a:moveTo>
                  <a:pt x="0" y="0"/>
                </a:moveTo>
                <a:lnTo>
                  <a:pt x="3161067" y="0"/>
                </a:lnTo>
                <a:lnTo>
                  <a:pt x="3161067" y="3093894"/>
                </a:lnTo>
                <a:lnTo>
                  <a:pt x="0" y="30938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33" name="Group 33"/>
          <p:cNvGrpSpPr/>
          <p:nvPr/>
        </p:nvGrpSpPr>
        <p:grpSpPr>
          <a:xfrm>
            <a:off x="1077217" y="1648501"/>
            <a:ext cx="14554533" cy="1894865"/>
            <a:chOff x="0" y="0"/>
            <a:chExt cx="19698692" cy="2564587"/>
          </a:xfrm>
        </p:grpSpPr>
        <p:sp>
          <p:nvSpPr>
            <p:cNvPr id="34" name="Freeform 34"/>
            <p:cNvSpPr/>
            <p:nvPr/>
          </p:nvSpPr>
          <p:spPr>
            <a:xfrm>
              <a:off x="0" y="0"/>
              <a:ext cx="19698692" cy="2564587"/>
            </a:xfrm>
            <a:custGeom>
              <a:avLst/>
              <a:gdLst/>
              <a:ahLst/>
              <a:cxnLst/>
              <a:rect l="l" t="t" r="r" b="b"/>
              <a:pathLst>
                <a:path w="19698692" h="2564587">
                  <a:moveTo>
                    <a:pt x="0" y="0"/>
                  </a:moveTo>
                  <a:lnTo>
                    <a:pt x="19698692" y="0"/>
                  </a:lnTo>
                  <a:lnTo>
                    <a:pt x="19698692" y="2564587"/>
                  </a:lnTo>
                  <a:lnTo>
                    <a:pt x="0" y="2564587"/>
                  </a:lnTo>
                  <a:close/>
                </a:path>
              </a:pathLst>
            </a:custGeom>
            <a:solidFill>
              <a:srgbClr val="000000">
                <a:alpha val="0"/>
              </a:srgbClr>
            </a:solidFill>
          </p:spPr>
        </p:sp>
        <p:sp>
          <p:nvSpPr>
            <p:cNvPr id="35" name="TextBox 35"/>
            <p:cNvSpPr txBox="1"/>
            <p:nvPr/>
          </p:nvSpPr>
          <p:spPr>
            <a:xfrm>
              <a:off x="0" y="-28575"/>
              <a:ext cx="19698692" cy="2593162"/>
            </a:xfrm>
            <a:prstGeom prst="rect">
              <a:avLst/>
            </a:prstGeom>
          </p:spPr>
          <p:txBody>
            <a:bodyPr lIns="0" tIns="0" rIns="0" bIns="0" rtlCol="0" anchor="t"/>
            <a:lstStyle/>
            <a:p>
              <a:pPr algn="l">
                <a:lnSpc>
                  <a:spcPts val="6500"/>
                </a:lnSpc>
              </a:pPr>
              <a:r>
                <a:rPr lang="en-US" sz="5200" b="1">
                  <a:solidFill>
                    <a:srgbClr val="000000"/>
                  </a:solidFill>
                  <a:latin typeface="Barlow Medium"/>
                  <a:ea typeface="Barlow Medium"/>
                  <a:cs typeface="Barlow Medium"/>
                  <a:sym typeface="Barlow Medium"/>
                </a:rPr>
                <a:t>Case 1: Live Stream Shopping and Accountability</a:t>
              </a:r>
            </a:p>
          </p:txBody>
        </p:sp>
      </p:gr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028700" y="1298525"/>
            <a:ext cx="9227344" cy="1698696"/>
            <a:chOff x="0" y="0"/>
            <a:chExt cx="12303125" cy="2264929"/>
          </a:xfrm>
        </p:grpSpPr>
        <p:sp>
          <p:nvSpPr>
            <p:cNvPr id="4" name="Freeform 4"/>
            <p:cNvSpPr/>
            <p:nvPr/>
          </p:nvSpPr>
          <p:spPr>
            <a:xfrm>
              <a:off x="0" y="0"/>
              <a:ext cx="12303125" cy="2264929"/>
            </a:xfrm>
            <a:custGeom>
              <a:avLst/>
              <a:gdLst/>
              <a:ahLst/>
              <a:cxnLst/>
              <a:rect l="l" t="t" r="r" b="b"/>
              <a:pathLst>
                <a:path w="12303125" h="2264929">
                  <a:moveTo>
                    <a:pt x="0" y="0"/>
                  </a:moveTo>
                  <a:lnTo>
                    <a:pt x="12303125" y="0"/>
                  </a:lnTo>
                  <a:lnTo>
                    <a:pt x="12303125" y="2264929"/>
                  </a:lnTo>
                  <a:lnTo>
                    <a:pt x="0" y="2264929"/>
                  </a:lnTo>
                  <a:close/>
                </a:path>
              </a:pathLst>
            </a:custGeom>
            <a:solidFill>
              <a:srgbClr val="000000">
                <a:alpha val="0"/>
              </a:srgbClr>
            </a:solidFill>
          </p:spPr>
        </p:sp>
        <p:sp>
          <p:nvSpPr>
            <p:cNvPr id="5" name="TextBox 5"/>
            <p:cNvSpPr txBox="1"/>
            <p:nvPr/>
          </p:nvSpPr>
          <p:spPr>
            <a:xfrm>
              <a:off x="0" y="-28575"/>
              <a:ext cx="12303125" cy="2293504"/>
            </a:xfrm>
            <a:prstGeom prst="rect">
              <a:avLst/>
            </a:prstGeom>
          </p:spPr>
          <p:txBody>
            <a:bodyPr lIns="0" tIns="0" rIns="0" bIns="0" rtlCol="0" anchor="t"/>
            <a:lstStyle/>
            <a:p>
              <a:pPr algn="l">
                <a:lnSpc>
                  <a:spcPts val="6187"/>
                </a:lnSpc>
              </a:pPr>
              <a:r>
                <a:rPr lang="en-US" sz="4937" b="1">
                  <a:solidFill>
                    <a:srgbClr val="000000"/>
                  </a:solidFill>
                  <a:latin typeface="Barlow Medium"/>
                  <a:ea typeface="Barlow Medium"/>
                  <a:cs typeface="Barlow Medium"/>
                  <a:sym typeface="Barlow Medium"/>
                </a:rPr>
                <a:t>Case 2: IP Violations in Real-Time Sales</a:t>
              </a:r>
            </a:p>
          </p:txBody>
        </p:sp>
      </p:grpSp>
      <p:sp>
        <p:nvSpPr>
          <p:cNvPr id="6" name="Freeform 6" descr="preencoded.png"/>
          <p:cNvSpPr/>
          <p:nvPr/>
        </p:nvSpPr>
        <p:spPr>
          <a:xfrm>
            <a:off x="1028700" y="3369617"/>
            <a:ext cx="1416100" cy="1699320"/>
          </a:xfrm>
          <a:custGeom>
            <a:avLst/>
            <a:gdLst/>
            <a:ahLst/>
            <a:cxnLst/>
            <a:rect l="l" t="t" r="r" b="b"/>
            <a:pathLst>
              <a:path w="1416100" h="1699320">
                <a:moveTo>
                  <a:pt x="0" y="0"/>
                </a:moveTo>
                <a:lnTo>
                  <a:pt x="1416100" y="0"/>
                </a:lnTo>
                <a:lnTo>
                  <a:pt x="1416100" y="1699320"/>
                </a:lnTo>
                <a:lnTo>
                  <a:pt x="0" y="1699320"/>
                </a:lnTo>
                <a:lnTo>
                  <a:pt x="0" y="0"/>
                </a:lnTo>
                <a:close/>
              </a:path>
            </a:pathLst>
          </a:custGeom>
          <a:blipFill>
            <a:blip r:embed="rId3"/>
            <a:stretch>
              <a:fillRect l="-224" r="-224"/>
            </a:stretch>
          </a:blipFill>
        </p:spPr>
      </p:sp>
      <p:grpSp>
        <p:nvGrpSpPr>
          <p:cNvPr id="7" name="Group 7"/>
          <p:cNvGrpSpPr/>
          <p:nvPr/>
        </p:nvGrpSpPr>
        <p:grpSpPr>
          <a:xfrm>
            <a:off x="2869555" y="3652837"/>
            <a:ext cx="3146971" cy="563165"/>
            <a:chOff x="0" y="0"/>
            <a:chExt cx="4195962" cy="750887"/>
          </a:xfrm>
        </p:grpSpPr>
        <p:sp>
          <p:nvSpPr>
            <p:cNvPr id="8" name="Freeform 8"/>
            <p:cNvSpPr/>
            <p:nvPr/>
          </p:nvSpPr>
          <p:spPr>
            <a:xfrm>
              <a:off x="0" y="0"/>
              <a:ext cx="4195962" cy="750887"/>
            </a:xfrm>
            <a:custGeom>
              <a:avLst/>
              <a:gdLst/>
              <a:ahLst/>
              <a:cxnLst/>
              <a:rect l="l" t="t" r="r" b="b"/>
              <a:pathLst>
                <a:path w="4195962" h="750887">
                  <a:moveTo>
                    <a:pt x="0" y="0"/>
                  </a:moveTo>
                  <a:lnTo>
                    <a:pt x="4195962" y="0"/>
                  </a:lnTo>
                  <a:lnTo>
                    <a:pt x="4195962" y="750887"/>
                  </a:lnTo>
                  <a:lnTo>
                    <a:pt x="0" y="750887"/>
                  </a:lnTo>
                  <a:close/>
                </a:path>
              </a:pathLst>
            </a:custGeom>
            <a:solidFill>
              <a:srgbClr val="000000">
                <a:alpha val="0"/>
              </a:srgbClr>
            </a:solidFill>
          </p:spPr>
        </p:sp>
        <p:sp>
          <p:nvSpPr>
            <p:cNvPr id="9" name="TextBox 9"/>
            <p:cNvSpPr txBox="1"/>
            <p:nvPr/>
          </p:nvSpPr>
          <p:spPr>
            <a:xfrm>
              <a:off x="0" y="-19050"/>
              <a:ext cx="4195962" cy="769937"/>
            </a:xfrm>
            <a:prstGeom prst="rect">
              <a:avLst/>
            </a:prstGeom>
          </p:spPr>
          <p:txBody>
            <a:bodyPr lIns="0" tIns="0" rIns="0" bIns="0" rtlCol="0" anchor="t"/>
            <a:lstStyle/>
            <a:p>
              <a:pPr algn="l">
                <a:lnSpc>
                  <a:spcPts val="3062"/>
                </a:lnSpc>
              </a:pPr>
              <a:r>
                <a:rPr lang="en-US" sz="2437" b="1">
                  <a:solidFill>
                    <a:srgbClr val="000000"/>
                  </a:solidFill>
                  <a:latin typeface="Barlow Medium"/>
                  <a:ea typeface="Barlow Medium"/>
                  <a:cs typeface="Barlow Medium"/>
                  <a:sym typeface="Barlow Medium"/>
                </a:rPr>
                <a:t>Event</a:t>
              </a:r>
            </a:p>
          </p:txBody>
        </p:sp>
      </p:grpSp>
      <p:grpSp>
        <p:nvGrpSpPr>
          <p:cNvPr id="10" name="Group 10"/>
          <p:cNvGrpSpPr/>
          <p:nvPr/>
        </p:nvGrpSpPr>
        <p:grpSpPr>
          <a:xfrm>
            <a:off x="2869555" y="4216002"/>
            <a:ext cx="7386489" cy="453033"/>
            <a:chOff x="0" y="0"/>
            <a:chExt cx="9848652" cy="604043"/>
          </a:xfrm>
        </p:grpSpPr>
        <p:sp>
          <p:nvSpPr>
            <p:cNvPr id="11" name="Freeform 11"/>
            <p:cNvSpPr/>
            <p:nvPr/>
          </p:nvSpPr>
          <p:spPr>
            <a:xfrm>
              <a:off x="0" y="0"/>
              <a:ext cx="9848652" cy="604043"/>
            </a:xfrm>
            <a:custGeom>
              <a:avLst/>
              <a:gdLst/>
              <a:ahLst/>
              <a:cxnLst/>
              <a:rect l="l" t="t" r="r" b="b"/>
              <a:pathLst>
                <a:path w="9848652" h="604043">
                  <a:moveTo>
                    <a:pt x="0" y="0"/>
                  </a:moveTo>
                  <a:lnTo>
                    <a:pt x="9848652" y="0"/>
                  </a:lnTo>
                  <a:lnTo>
                    <a:pt x="9848652" y="604043"/>
                  </a:lnTo>
                  <a:lnTo>
                    <a:pt x="0" y="604043"/>
                  </a:lnTo>
                  <a:close/>
                </a:path>
              </a:pathLst>
            </a:custGeom>
            <a:solidFill>
              <a:srgbClr val="000000">
                <a:alpha val="0"/>
              </a:srgbClr>
            </a:solidFill>
          </p:spPr>
        </p:sp>
        <p:sp>
          <p:nvSpPr>
            <p:cNvPr id="12" name="TextBox 12"/>
            <p:cNvSpPr txBox="1"/>
            <p:nvPr/>
          </p:nvSpPr>
          <p:spPr>
            <a:xfrm>
              <a:off x="0" y="-95250"/>
              <a:ext cx="9848652" cy="699293"/>
            </a:xfrm>
            <a:prstGeom prst="rect">
              <a:avLst/>
            </a:prstGeom>
          </p:spPr>
          <p:txBody>
            <a:bodyPr lIns="0" tIns="0" rIns="0" bIns="0" rtlCol="0" anchor="t"/>
            <a:lstStyle/>
            <a:p>
              <a:pPr algn="l">
                <a:lnSpc>
                  <a:spcPts val="3562"/>
                </a:lnSpc>
              </a:pPr>
              <a:r>
                <a:rPr lang="en-US" sz="2187">
                  <a:solidFill>
                    <a:srgbClr val="000000"/>
                  </a:solidFill>
                  <a:latin typeface="Barlow"/>
                  <a:ea typeface="Barlow"/>
                  <a:cs typeface="Barlow"/>
                  <a:sym typeface="Barlow"/>
                </a:rPr>
                <a:t>Seller promoted counterfeit AGATHA bags on Douyin.</a:t>
              </a:r>
            </a:p>
          </p:txBody>
        </p:sp>
      </p:grpSp>
      <p:sp>
        <p:nvSpPr>
          <p:cNvPr id="13" name="Freeform 13" descr="preencoded.png"/>
          <p:cNvSpPr/>
          <p:nvPr/>
        </p:nvSpPr>
        <p:spPr>
          <a:xfrm>
            <a:off x="1028700" y="5068936"/>
            <a:ext cx="1416100" cy="1699320"/>
          </a:xfrm>
          <a:custGeom>
            <a:avLst/>
            <a:gdLst/>
            <a:ahLst/>
            <a:cxnLst/>
            <a:rect l="l" t="t" r="r" b="b"/>
            <a:pathLst>
              <a:path w="1416100" h="1699320">
                <a:moveTo>
                  <a:pt x="0" y="0"/>
                </a:moveTo>
                <a:lnTo>
                  <a:pt x="1416100" y="0"/>
                </a:lnTo>
                <a:lnTo>
                  <a:pt x="1416100" y="1699320"/>
                </a:lnTo>
                <a:lnTo>
                  <a:pt x="0" y="1699320"/>
                </a:lnTo>
                <a:lnTo>
                  <a:pt x="0" y="0"/>
                </a:lnTo>
                <a:close/>
              </a:path>
            </a:pathLst>
          </a:custGeom>
          <a:blipFill>
            <a:blip r:embed="rId4"/>
            <a:stretch>
              <a:fillRect l="-224" r="-224"/>
            </a:stretch>
          </a:blipFill>
        </p:spPr>
      </p:sp>
      <p:grpSp>
        <p:nvGrpSpPr>
          <p:cNvPr id="14" name="Group 14"/>
          <p:cNvGrpSpPr/>
          <p:nvPr/>
        </p:nvGrpSpPr>
        <p:grpSpPr>
          <a:xfrm>
            <a:off x="2869555" y="5352156"/>
            <a:ext cx="3146971" cy="467916"/>
            <a:chOff x="0" y="0"/>
            <a:chExt cx="4195962" cy="623888"/>
          </a:xfrm>
        </p:grpSpPr>
        <p:sp>
          <p:nvSpPr>
            <p:cNvPr id="15" name="Freeform 15"/>
            <p:cNvSpPr/>
            <p:nvPr/>
          </p:nvSpPr>
          <p:spPr>
            <a:xfrm>
              <a:off x="0" y="0"/>
              <a:ext cx="4195962" cy="623888"/>
            </a:xfrm>
            <a:custGeom>
              <a:avLst/>
              <a:gdLst/>
              <a:ahLst/>
              <a:cxnLst/>
              <a:rect l="l" t="t" r="r" b="b"/>
              <a:pathLst>
                <a:path w="4195962" h="623888">
                  <a:moveTo>
                    <a:pt x="0" y="0"/>
                  </a:moveTo>
                  <a:lnTo>
                    <a:pt x="4195962" y="0"/>
                  </a:lnTo>
                  <a:lnTo>
                    <a:pt x="4195962" y="623888"/>
                  </a:lnTo>
                  <a:lnTo>
                    <a:pt x="0" y="623888"/>
                  </a:lnTo>
                  <a:close/>
                </a:path>
              </a:pathLst>
            </a:custGeom>
            <a:solidFill>
              <a:srgbClr val="000000">
                <a:alpha val="0"/>
              </a:srgbClr>
            </a:solidFill>
          </p:spPr>
        </p:sp>
        <p:sp>
          <p:nvSpPr>
            <p:cNvPr id="16" name="TextBox 16"/>
            <p:cNvSpPr txBox="1"/>
            <p:nvPr/>
          </p:nvSpPr>
          <p:spPr>
            <a:xfrm>
              <a:off x="0" y="-19050"/>
              <a:ext cx="4195962" cy="642938"/>
            </a:xfrm>
            <a:prstGeom prst="rect">
              <a:avLst/>
            </a:prstGeom>
          </p:spPr>
          <p:txBody>
            <a:bodyPr lIns="0" tIns="0" rIns="0" bIns="0" rtlCol="0" anchor="t"/>
            <a:lstStyle/>
            <a:p>
              <a:pPr algn="l">
                <a:lnSpc>
                  <a:spcPts val="3062"/>
                </a:lnSpc>
              </a:pPr>
              <a:r>
                <a:rPr lang="en-US" sz="2437" b="1">
                  <a:solidFill>
                    <a:srgbClr val="000000"/>
                  </a:solidFill>
                  <a:latin typeface="Barlow Medium"/>
                  <a:ea typeface="Barlow Medium"/>
                  <a:cs typeface="Barlow Medium"/>
                  <a:sym typeface="Barlow Medium"/>
                </a:rPr>
                <a:t>Court Ruling</a:t>
              </a:r>
            </a:p>
          </p:txBody>
        </p:sp>
      </p:grpSp>
      <p:grpSp>
        <p:nvGrpSpPr>
          <p:cNvPr id="17" name="Group 17"/>
          <p:cNvGrpSpPr/>
          <p:nvPr/>
        </p:nvGrpSpPr>
        <p:grpSpPr>
          <a:xfrm>
            <a:off x="2869555" y="5915322"/>
            <a:ext cx="7386489" cy="488454"/>
            <a:chOff x="0" y="0"/>
            <a:chExt cx="9848652" cy="651272"/>
          </a:xfrm>
        </p:grpSpPr>
        <p:sp>
          <p:nvSpPr>
            <p:cNvPr id="18" name="Freeform 18"/>
            <p:cNvSpPr/>
            <p:nvPr/>
          </p:nvSpPr>
          <p:spPr>
            <a:xfrm>
              <a:off x="0" y="0"/>
              <a:ext cx="9848652" cy="651272"/>
            </a:xfrm>
            <a:custGeom>
              <a:avLst/>
              <a:gdLst/>
              <a:ahLst/>
              <a:cxnLst/>
              <a:rect l="l" t="t" r="r" b="b"/>
              <a:pathLst>
                <a:path w="9848652" h="651272">
                  <a:moveTo>
                    <a:pt x="0" y="0"/>
                  </a:moveTo>
                  <a:lnTo>
                    <a:pt x="9848652" y="0"/>
                  </a:lnTo>
                  <a:lnTo>
                    <a:pt x="9848652" y="651272"/>
                  </a:lnTo>
                  <a:lnTo>
                    <a:pt x="0" y="651272"/>
                  </a:lnTo>
                  <a:close/>
                </a:path>
              </a:pathLst>
            </a:custGeom>
            <a:solidFill>
              <a:srgbClr val="000000">
                <a:alpha val="0"/>
              </a:srgbClr>
            </a:solidFill>
          </p:spPr>
        </p:sp>
        <p:sp>
          <p:nvSpPr>
            <p:cNvPr id="19" name="TextBox 19"/>
            <p:cNvSpPr txBox="1"/>
            <p:nvPr/>
          </p:nvSpPr>
          <p:spPr>
            <a:xfrm>
              <a:off x="0" y="-95250"/>
              <a:ext cx="9848652" cy="746522"/>
            </a:xfrm>
            <a:prstGeom prst="rect">
              <a:avLst/>
            </a:prstGeom>
          </p:spPr>
          <p:txBody>
            <a:bodyPr lIns="0" tIns="0" rIns="0" bIns="0" rtlCol="0" anchor="t"/>
            <a:lstStyle/>
            <a:p>
              <a:pPr algn="l">
                <a:lnSpc>
                  <a:spcPts val="3562"/>
                </a:lnSpc>
              </a:pPr>
              <a:r>
                <a:rPr lang="en-US" sz="2187">
                  <a:solidFill>
                    <a:srgbClr val="000000"/>
                  </a:solidFill>
                  <a:latin typeface="Barlow"/>
                  <a:ea typeface="Barlow"/>
                  <a:cs typeface="Barlow"/>
                  <a:sym typeface="Barlow"/>
                </a:rPr>
                <a:t>Douyin held liable under e-commerce platform obligations.</a:t>
              </a:r>
            </a:p>
          </p:txBody>
        </p:sp>
      </p:grpSp>
      <p:grpSp>
        <p:nvGrpSpPr>
          <p:cNvPr id="20" name="Group 20"/>
          <p:cNvGrpSpPr/>
          <p:nvPr/>
        </p:nvGrpSpPr>
        <p:grpSpPr>
          <a:xfrm>
            <a:off x="2869555" y="6869297"/>
            <a:ext cx="8086070" cy="2194600"/>
            <a:chOff x="0" y="0"/>
            <a:chExt cx="10781427" cy="2926133"/>
          </a:xfrm>
        </p:grpSpPr>
        <p:sp>
          <p:nvSpPr>
            <p:cNvPr id="21" name="Freeform 21"/>
            <p:cNvSpPr/>
            <p:nvPr/>
          </p:nvSpPr>
          <p:spPr>
            <a:xfrm>
              <a:off x="0" y="0"/>
              <a:ext cx="10781427" cy="2926133"/>
            </a:xfrm>
            <a:custGeom>
              <a:avLst/>
              <a:gdLst/>
              <a:ahLst/>
              <a:cxnLst/>
              <a:rect l="l" t="t" r="r" b="b"/>
              <a:pathLst>
                <a:path w="10781427" h="2926133">
                  <a:moveTo>
                    <a:pt x="0" y="0"/>
                  </a:moveTo>
                  <a:lnTo>
                    <a:pt x="10781427" y="0"/>
                  </a:lnTo>
                  <a:lnTo>
                    <a:pt x="10781427" y="2926133"/>
                  </a:lnTo>
                  <a:lnTo>
                    <a:pt x="0" y="2926133"/>
                  </a:lnTo>
                  <a:close/>
                </a:path>
              </a:pathLst>
            </a:custGeom>
            <a:solidFill>
              <a:srgbClr val="000000">
                <a:alpha val="0"/>
              </a:srgbClr>
            </a:solidFill>
          </p:spPr>
        </p:sp>
        <p:sp>
          <p:nvSpPr>
            <p:cNvPr id="22" name="TextBox 22"/>
            <p:cNvSpPr txBox="1"/>
            <p:nvPr/>
          </p:nvSpPr>
          <p:spPr>
            <a:xfrm>
              <a:off x="0" y="-95250"/>
              <a:ext cx="10781427" cy="3021383"/>
            </a:xfrm>
            <a:prstGeom prst="rect">
              <a:avLst/>
            </a:prstGeom>
          </p:spPr>
          <p:txBody>
            <a:bodyPr lIns="0" tIns="0" rIns="0" bIns="0" rtlCol="0" anchor="t"/>
            <a:lstStyle/>
            <a:p>
              <a:pPr algn="l">
                <a:lnSpc>
                  <a:spcPts val="3562"/>
                </a:lnSpc>
              </a:pPr>
              <a:r>
                <a:rPr lang="en-US" sz="2187">
                  <a:solidFill>
                    <a:srgbClr val="000000"/>
                  </a:solidFill>
                  <a:latin typeface="Barlow"/>
                  <a:ea typeface="Barlow"/>
                  <a:cs typeface="Barlow"/>
                  <a:sym typeface="Barlow"/>
                </a:rPr>
                <a:t>This is the first IP case in which a Chinese court has treated a livestreaming marketing platform as a traditional e-commerce platform; it is also the first case of its kind to be decided since implementation of the Administrative Measures for Online Live-Streaming Marketing (for Trial Implementation).</a:t>
              </a:r>
            </a:p>
          </p:txBody>
        </p:sp>
      </p:grpSp>
      <p:sp>
        <p:nvSpPr>
          <p:cNvPr id="23" name="Freeform 23" descr="preencoded.png"/>
          <p:cNvSpPr/>
          <p:nvPr/>
        </p:nvSpPr>
        <p:spPr>
          <a:xfrm>
            <a:off x="1028700" y="6768256"/>
            <a:ext cx="1416100" cy="2686942"/>
          </a:xfrm>
          <a:custGeom>
            <a:avLst/>
            <a:gdLst/>
            <a:ahLst/>
            <a:cxnLst/>
            <a:rect l="l" t="t" r="r" b="b"/>
            <a:pathLst>
              <a:path w="1416100" h="2686942">
                <a:moveTo>
                  <a:pt x="0" y="0"/>
                </a:moveTo>
                <a:lnTo>
                  <a:pt x="1416100" y="0"/>
                </a:lnTo>
                <a:lnTo>
                  <a:pt x="1416100" y="2686942"/>
                </a:lnTo>
                <a:lnTo>
                  <a:pt x="0" y="2686942"/>
                </a:lnTo>
                <a:lnTo>
                  <a:pt x="0" y="0"/>
                </a:lnTo>
                <a:close/>
              </a:path>
            </a:pathLst>
          </a:custGeom>
          <a:blipFill>
            <a:blip r:embed="rId5"/>
            <a:stretch>
              <a:fillRect l="-126" r="-126"/>
            </a:stretch>
          </a:blipFill>
        </p:spPr>
      </p:sp>
      <p:sp>
        <p:nvSpPr>
          <p:cNvPr id="24" name="Freeform 24"/>
          <p:cNvSpPr/>
          <p:nvPr/>
        </p:nvSpPr>
        <p:spPr>
          <a:xfrm>
            <a:off x="11830778" y="1298525"/>
            <a:ext cx="7404620" cy="3563474"/>
          </a:xfrm>
          <a:custGeom>
            <a:avLst/>
            <a:gdLst/>
            <a:ahLst/>
            <a:cxnLst/>
            <a:rect l="l" t="t" r="r" b="b"/>
            <a:pathLst>
              <a:path w="7404620" h="3563474">
                <a:moveTo>
                  <a:pt x="0" y="0"/>
                </a:moveTo>
                <a:lnTo>
                  <a:pt x="7404620" y="0"/>
                </a:lnTo>
                <a:lnTo>
                  <a:pt x="7404620" y="3563473"/>
                </a:lnTo>
                <a:lnTo>
                  <a:pt x="0" y="3563473"/>
                </a:lnTo>
                <a:lnTo>
                  <a:pt x="0" y="0"/>
                </a:lnTo>
                <a:close/>
              </a:path>
            </a:pathLst>
          </a:custGeom>
          <a:blipFill>
            <a:blip r:embed="rId6"/>
            <a:stretch>
              <a:fillRect/>
            </a:stretch>
          </a:blipFill>
        </p:spPr>
      </p:sp>
      <p:sp>
        <p:nvSpPr>
          <p:cNvPr id="25" name="Freeform 25"/>
          <p:cNvSpPr/>
          <p:nvPr/>
        </p:nvSpPr>
        <p:spPr>
          <a:xfrm rot="1631631">
            <a:off x="13264328" y="2371608"/>
            <a:ext cx="5747970" cy="7663961"/>
          </a:xfrm>
          <a:custGeom>
            <a:avLst/>
            <a:gdLst/>
            <a:ahLst/>
            <a:cxnLst/>
            <a:rect l="l" t="t" r="r" b="b"/>
            <a:pathLst>
              <a:path w="5747970" h="7663961">
                <a:moveTo>
                  <a:pt x="0" y="0"/>
                </a:moveTo>
                <a:lnTo>
                  <a:pt x="5747970" y="0"/>
                </a:lnTo>
                <a:lnTo>
                  <a:pt x="5747970" y="7663960"/>
                </a:lnTo>
                <a:lnTo>
                  <a:pt x="0" y="7663960"/>
                </a:lnTo>
                <a:lnTo>
                  <a:pt x="0" y="0"/>
                </a:lnTo>
                <a:close/>
              </a:path>
            </a:pathLst>
          </a:custGeom>
          <a:blipFill>
            <a:blip r:embed="rId7"/>
            <a:stretch>
              <a:fillRect/>
            </a:stretch>
          </a:blipFill>
        </p:spPr>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it-IT" dirty="0"/>
          </a:p>
        </p:txBody>
      </p:sp>
      <p:sp>
        <p:nvSpPr>
          <p:cNvPr id="3" name="Freeform 3">
            <a:hlinkClick r:id="rId4" tooltip="https://www.france24.com/en/live-news/20250425-tiktok-videos-exploit-trade-war-to-sell-fake-luxury-goods"/>
          </p:cNvPr>
          <p:cNvSpPr/>
          <p:nvPr/>
        </p:nvSpPr>
        <p:spPr>
          <a:xfrm>
            <a:off x="1028700" y="1473482"/>
            <a:ext cx="7877430" cy="5159717"/>
          </a:xfrm>
          <a:custGeom>
            <a:avLst/>
            <a:gdLst/>
            <a:ahLst/>
            <a:cxnLst/>
            <a:rect l="l" t="t" r="r" b="b"/>
            <a:pathLst>
              <a:path w="7877430" h="5159717">
                <a:moveTo>
                  <a:pt x="0" y="0"/>
                </a:moveTo>
                <a:lnTo>
                  <a:pt x="7877430" y="0"/>
                </a:lnTo>
                <a:lnTo>
                  <a:pt x="7877430" y="5159716"/>
                </a:lnTo>
                <a:lnTo>
                  <a:pt x="0" y="5159716"/>
                </a:lnTo>
                <a:lnTo>
                  <a:pt x="0" y="0"/>
                </a:lnTo>
                <a:close/>
              </a:path>
            </a:pathLst>
          </a:custGeom>
          <a:blipFill>
            <a:blip r:embed="rId5"/>
            <a:stretch>
              <a:fillRect/>
            </a:stretch>
          </a:blipFill>
        </p:spPr>
      </p:sp>
      <p:pic>
        <p:nvPicPr>
          <p:cNvPr id="4" name="Picture 4"/>
          <p:cNvPicPr>
            <a:picLocks noChangeAspect="1"/>
          </p:cNvPicPr>
          <p:nvPr>
            <a:videoFile r:link="rId1"/>
          </p:nvPr>
        </p:nvPicPr>
        <p:blipFill>
          <a:blip r:embed="rId6"/>
          <a:stretch>
            <a:fillRect/>
          </a:stretch>
        </p:blipFill>
        <p:spPr>
          <a:xfrm>
            <a:off x="8906130" y="3821219"/>
            <a:ext cx="9166734" cy="5152263"/>
          </a:xfrm>
          <a:prstGeom prst="rect">
            <a:avLst/>
          </a:prstGeom>
        </p:spPr>
      </p:pic>
      <p:pic>
        <p:nvPicPr>
          <p:cNvPr id="6" name="Immagine 5">
            <a:extLst>
              <a:ext uri="{FF2B5EF4-FFF2-40B4-BE49-F238E27FC236}">
                <a16:creationId xmlns:a16="http://schemas.microsoft.com/office/drawing/2014/main" id="{23E9AEE6-5179-CD45-AE20-728855EE96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6129" y="3793055"/>
            <a:ext cx="9266181" cy="5180427"/>
          </a:xfrm>
          <a:prstGeom prst="rect">
            <a:avLst/>
          </a:prstGeom>
        </p:spPr>
      </p:pic>
      <p:sp>
        <p:nvSpPr>
          <p:cNvPr id="8" name="CasellaDiTesto 7">
            <a:extLst>
              <a:ext uri="{FF2B5EF4-FFF2-40B4-BE49-F238E27FC236}">
                <a16:creationId xmlns:a16="http://schemas.microsoft.com/office/drawing/2014/main" id="{B949C3FB-2E88-8145-81E6-0C8BD035A5D1}"/>
              </a:ext>
            </a:extLst>
          </p:cNvPr>
          <p:cNvSpPr txBox="1"/>
          <p:nvPr/>
        </p:nvSpPr>
        <p:spPr>
          <a:xfrm>
            <a:off x="8906129" y="3391066"/>
            <a:ext cx="5943600" cy="369332"/>
          </a:xfrm>
          <a:prstGeom prst="rect">
            <a:avLst/>
          </a:prstGeom>
          <a:noFill/>
        </p:spPr>
        <p:txBody>
          <a:bodyPr wrap="square" rtlCol="0">
            <a:spAutoFit/>
          </a:bodyPr>
          <a:lstStyle/>
          <a:p>
            <a:r>
              <a:rPr lang="it-IT" dirty="0">
                <a:hlinkClick r:id="rId8"/>
              </a:rPr>
              <a:t>https://www.youtube.com/watch?v=JXpEy93OLiA</a:t>
            </a:r>
            <a:r>
              <a:rPr lang="it-IT" dirty="0"/>
              <a:t> </a:t>
            </a:r>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546090" y="1562100"/>
            <a:ext cx="15195819" cy="3581400"/>
            <a:chOff x="0" y="0"/>
            <a:chExt cx="20261092" cy="4775200"/>
          </a:xfrm>
        </p:grpSpPr>
        <p:sp>
          <p:nvSpPr>
            <p:cNvPr id="4" name="Freeform 4"/>
            <p:cNvSpPr/>
            <p:nvPr/>
          </p:nvSpPr>
          <p:spPr>
            <a:xfrm>
              <a:off x="0" y="0"/>
              <a:ext cx="20261092" cy="4775200"/>
            </a:xfrm>
            <a:custGeom>
              <a:avLst/>
              <a:gdLst/>
              <a:ahLst/>
              <a:cxnLst/>
              <a:rect l="l" t="t" r="r" b="b"/>
              <a:pathLst>
                <a:path w="20261092" h="4775200">
                  <a:moveTo>
                    <a:pt x="0" y="0"/>
                  </a:moveTo>
                  <a:lnTo>
                    <a:pt x="20261092" y="0"/>
                  </a:lnTo>
                  <a:lnTo>
                    <a:pt x="20261092" y="4775200"/>
                  </a:lnTo>
                  <a:lnTo>
                    <a:pt x="0" y="4775200"/>
                  </a:lnTo>
                  <a:close/>
                </a:path>
              </a:pathLst>
            </a:custGeom>
            <a:solidFill>
              <a:srgbClr val="000000">
                <a:alpha val="0"/>
              </a:srgbClr>
            </a:solidFill>
          </p:spPr>
        </p:sp>
        <p:sp>
          <p:nvSpPr>
            <p:cNvPr id="5" name="TextBox 5"/>
            <p:cNvSpPr txBox="1"/>
            <p:nvPr/>
          </p:nvSpPr>
          <p:spPr>
            <a:xfrm>
              <a:off x="0" y="95250"/>
              <a:ext cx="20261092" cy="4679950"/>
            </a:xfrm>
            <a:prstGeom prst="rect">
              <a:avLst/>
            </a:prstGeom>
          </p:spPr>
          <p:txBody>
            <a:bodyPr lIns="0" tIns="0" rIns="0" bIns="0" rtlCol="0" anchor="b"/>
            <a:lstStyle/>
            <a:p>
              <a:pPr algn="ctr">
                <a:lnSpc>
                  <a:spcPts val="8748"/>
                </a:lnSpc>
              </a:pPr>
              <a:r>
                <a:rPr lang="en-US" sz="8100" b="1">
                  <a:solidFill>
                    <a:srgbClr val="000000"/>
                  </a:solidFill>
                  <a:latin typeface="Barlow Bold"/>
                  <a:ea typeface="Barlow Bold"/>
                  <a:cs typeface="Barlow Bold"/>
                  <a:sym typeface="Barlow Bold"/>
                </a:rPr>
                <a:t>Overview of distribution networks and sales restrictions</a:t>
              </a:r>
            </a:p>
          </p:txBody>
        </p:sp>
      </p:grpSp>
      <p:grpSp>
        <p:nvGrpSpPr>
          <p:cNvPr id="6" name="Group 6"/>
          <p:cNvGrpSpPr/>
          <p:nvPr/>
        </p:nvGrpSpPr>
        <p:grpSpPr>
          <a:xfrm>
            <a:off x="2286000" y="5403057"/>
            <a:ext cx="13716000" cy="834745"/>
            <a:chOff x="0" y="0"/>
            <a:chExt cx="18288000" cy="1112994"/>
          </a:xfrm>
        </p:grpSpPr>
        <p:sp>
          <p:nvSpPr>
            <p:cNvPr id="7" name="Freeform 7"/>
            <p:cNvSpPr/>
            <p:nvPr/>
          </p:nvSpPr>
          <p:spPr>
            <a:xfrm>
              <a:off x="0" y="0"/>
              <a:ext cx="18288000" cy="1112994"/>
            </a:xfrm>
            <a:custGeom>
              <a:avLst/>
              <a:gdLst/>
              <a:ahLst/>
              <a:cxnLst/>
              <a:rect l="l" t="t" r="r" b="b"/>
              <a:pathLst>
                <a:path w="18288000" h="1112994">
                  <a:moveTo>
                    <a:pt x="0" y="0"/>
                  </a:moveTo>
                  <a:lnTo>
                    <a:pt x="18288000" y="0"/>
                  </a:lnTo>
                  <a:lnTo>
                    <a:pt x="18288000" y="1112994"/>
                  </a:lnTo>
                  <a:lnTo>
                    <a:pt x="0" y="1112994"/>
                  </a:lnTo>
                  <a:close/>
                </a:path>
              </a:pathLst>
            </a:custGeom>
            <a:solidFill>
              <a:srgbClr val="000000">
                <a:alpha val="0"/>
              </a:srgbClr>
            </a:solidFill>
          </p:spPr>
        </p:sp>
        <p:sp>
          <p:nvSpPr>
            <p:cNvPr id="8" name="TextBox 8"/>
            <p:cNvSpPr txBox="1"/>
            <p:nvPr/>
          </p:nvSpPr>
          <p:spPr>
            <a:xfrm>
              <a:off x="0" y="-19050"/>
              <a:ext cx="18288000" cy="1132044"/>
            </a:xfrm>
            <a:prstGeom prst="rect">
              <a:avLst/>
            </a:prstGeom>
          </p:spPr>
          <p:txBody>
            <a:bodyPr lIns="0" tIns="0" rIns="0" bIns="0" rtlCol="0" anchor="t"/>
            <a:lstStyle/>
            <a:p>
              <a:pPr algn="ctr">
                <a:lnSpc>
                  <a:spcPts val="3888"/>
                </a:lnSpc>
              </a:pPr>
              <a:r>
                <a:rPr lang="en-US" sz="3600">
                  <a:solidFill>
                    <a:srgbClr val="000000"/>
                  </a:solidFill>
                  <a:latin typeface="Calibri (MS)"/>
                  <a:ea typeface="Calibri (MS)"/>
                  <a:cs typeface="Calibri (MS)"/>
                  <a:sym typeface="Calibri (MS)"/>
                </a:rPr>
                <a:t>supplier challenges and regulatory implications</a:t>
              </a:r>
            </a:p>
          </p:txBody>
        </p:sp>
      </p:grpSp>
      <p:sp>
        <p:nvSpPr>
          <p:cNvPr id="9" name="Freeform 9"/>
          <p:cNvSpPr/>
          <p:nvPr/>
        </p:nvSpPr>
        <p:spPr>
          <a:xfrm>
            <a:off x="0" y="6420236"/>
            <a:ext cx="5803448" cy="4069668"/>
          </a:xfrm>
          <a:custGeom>
            <a:avLst/>
            <a:gdLst/>
            <a:ahLst/>
            <a:cxnLst/>
            <a:rect l="l" t="t" r="r" b="b"/>
            <a:pathLst>
              <a:path w="5803448" h="4069668">
                <a:moveTo>
                  <a:pt x="0" y="0"/>
                </a:moveTo>
                <a:lnTo>
                  <a:pt x="5803448" y="0"/>
                </a:lnTo>
                <a:lnTo>
                  <a:pt x="5803448" y="4069669"/>
                </a:lnTo>
                <a:lnTo>
                  <a:pt x="0" y="4069669"/>
                </a:lnTo>
                <a:lnTo>
                  <a:pt x="0" y="0"/>
                </a:lnTo>
                <a:close/>
              </a:path>
            </a:pathLst>
          </a:custGeom>
          <a:blipFill>
            <a:blip r:embed="rId3"/>
            <a:stretch>
              <a:fillRect/>
            </a:stretch>
          </a:blipFill>
        </p:spPr>
      </p:sp>
    </p:spTree>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257300" y="1028700"/>
            <a:ext cx="15773400" cy="2002614"/>
            <a:chOff x="0" y="0"/>
            <a:chExt cx="21031200" cy="2670151"/>
          </a:xfrm>
        </p:grpSpPr>
        <p:sp>
          <p:nvSpPr>
            <p:cNvPr id="4" name="Freeform 4"/>
            <p:cNvSpPr/>
            <p:nvPr/>
          </p:nvSpPr>
          <p:spPr>
            <a:xfrm>
              <a:off x="0" y="0"/>
              <a:ext cx="21031200" cy="2670151"/>
            </a:xfrm>
            <a:custGeom>
              <a:avLst/>
              <a:gdLst/>
              <a:ahLst/>
              <a:cxnLst/>
              <a:rect l="l" t="t" r="r" b="b"/>
              <a:pathLst>
                <a:path w="21031200" h="2670151">
                  <a:moveTo>
                    <a:pt x="0" y="0"/>
                  </a:moveTo>
                  <a:lnTo>
                    <a:pt x="21031200" y="0"/>
                  </a:lnTo>
                  <a:lnTo>
                    <a:pt x="21031200" y="2670151"/>
                  </a:lnTo>
                  <a:lnTo>
                    <a:pt x="0" y="2670151"/>
                  </a:lnTo>
                  <a:close/>
                </a:path>
              </a:pathLst>
            </a:custGeom>
            <a:solidFill>
              <a:srgbClr val="000000">
                <a:alpha val="0"/>
              </a:srgbClr>
            </a:solidFill>
          </p:spPr>
        </p:sp>
        <p:sp>
          <p:nvSpPr>
            <p:cNvPr id="5" name="TextBox 5"/>
            <p:cNvSpPr txBox="1"/>
            <p:nvPr/>
          </p:nvSpPr>
          <p:spPr>
            <a:xfrm>
              <a:off x="0" y="57150"/>
              <a:ext cx="21031200" cy="2613001"/>
            </a:xfrm>
            <a:prstGeom prst="rect">
              <a:avLst/>
            </a:prstGeom>
          </p:spPr>
          <p:txBody>
            <a:bodyPr lIns="0" tIns="0" rIns="0" bIns="0" rtlCol="0" anchor="ctr"/>
            <a:lstStyle/>
            <a:p>
              <a:pPr algn="l">
                <a:lnSpc>
                  <a:spcPts val="6415"/>
                </a:lnSpc>
              </a:pPr>
              <a:r>
                <a:rPr lang="en-US" sz="5940">
                  <a:solidFill>
                    <a:srgbClr val="000000"/>
                  </a:solidFill>
                  <a:latin typeface="Barlow Light"/>
                  <a:ea typeface="Barlow Light"/>
                  <a:cs typeface="Barlow Light"/>
                  <a:sym typeface="Barlow Light"/>
                </a:rPr>
                <a:t>Online intermediation services and competition Law</a:t>
              </a:r>
            </a:p>
          </p:txBody>
        </p:sp>
      </p:grpSp>
      <p:grpSp>
        <p:nvGrpSpPr>
          <p:cNvPr id="6" name="Group 6"/>
          <p:cNvGrpSpPr/>
          <p:nvPr/>
        </p:nvGrpSpPr>
        <p:grpSpPr>
          <a:xfrm>
            <a:off x="1257300" y="3031314"/>
            <a:ext cx="12303332" cy="7379017"/>
            <a:chOff x="0" y="0"/>
            <a:chExt cx="16404442" cy="9838690"/>
          </a:xfrm>
        </p:grpSpPr>
        <p:sp>
          <p:nvSpPr>
            <p:cNvPr id="7" name="Freeform 7"/>
            <p:cNvSpPr/>
            <p:nvPr/>
          </p:nvSpPr>
          <p:spPr>
            <a:xfrm>
              <a:off x="0" y="0"/>
              <a:ext cx="16404442" cy="9838689"/>
            </a:xfrm>
            <a:custGeom>
              <a:avLst/>
              <a:gdLst/>
              <a:ahLst/>
              <a:cxnLst/>
              <a:rect l="l" t="t" r="r" b="b"/>
              <a:pathLst>
                <a:path w="16404442" h="9838689">
                  <a:moveTo>
                    <a:pt x="0" y="0"/>
                  </a:moveTo>
                  <a:lnTo>
                    <a:pt x="16404442" y="0"/>
                  </a:lnTo>
                  <a:lnTo>
                    <a:pt x="16404442" y="9838689"/>
                  </a:lnTo>
                  <a:lnTo>
                    <a:pt x="0" y="9838689"/>
                  </a:lnTo>
                  <a:close/>
                </a:path>
              </a:pathLst>
            </a:custGeom>
            <a:solidFill>
              <a:srgbClr val="000000">
                <a:alpha val="0"/>
              </a:srgbClr>
            </a:solidFill>
          </p:spPr>
        </p:sp>
        <p:sp>
          <p:nvSpPr>
            <p:cNvPr id="8" name="TextBox 8"/>
            <p:cNvSpPr txBox="1"/>
            <p:nvPr/>
          </p:nvSpPr>
          <p:spPr>
            <a:xfrm>
              <a:off x="0" y="38100"/>
              <a:ext cx="16404442" cy="9800590"/>
            </a:xfrm>
            <a:prstGeom prst="rect">
              <a:avLst/>
            </a:prstGeom>
          </p:spPr>
          <p:txBody>
            <a:bodyPr lIns="0" tIns="0" rIns="0" bIns="0" rtlCol="0" anchor="t"/>
            <a:lstStyle/>
            <a:p>
              <a:pPr algn="l">
                <a:lnSpc>
                  <a:spcPts val="2499"/>
                </a:lnSpc>
              </a:pPr>
              <a:r>
                <a:rPr lang="en-US" sz="2499" i="1">
                  <a:solidFill>
                    <a:srgbClr val="000000"/>
                  </a:solidFill>
                  <a:latin typeface="Barlow Italics"/>
                  <a:ea typeface="Barlow Italics"/>
                  <a:cs typeface="Barlow Italics"/>
                  <a:sym typeface="Barlow Italics"/>
                </a:rPr>
                <a:t>EU Guidelines on vertical restraint</a:t>
              </a:r>
            </a:p>
            <a:p>
              <a:pPr algn="l">
                <a:lnSpc>
                  <a:spcPts val="2499"/>
                </a:lnSpc>
              </a:pPr>
              <a:endParaRPr lang="en-US" sz="2499" i="1">
                <a:solidFill>
                  <a:srgbClr val="000000"/>
                </a:solidFill>
                <a:latin typeface="Barlow Italics"/>
                <a:ea typeface="Barlow Italics"/>
                <a:cs typeface="Barlow Italics"/>
                <a:sym typeface="Barlow Italics"/>
              </a:endParaRPr>
            </a:p>
            <a:p>
              <a:pPr marL="452437" lvl="1" indent="-226219" algn="just">
                <a:lnSpc>
                  <a:spcPts val="2499"/>
                </a:lnSpc>
                <a:buFont typeface="Arial"/>
                <a:buChar char="•"/>
              </a:pPr>
              <a:r>
                <a:rPr lang="en-US" sz="2499" i="1">
                  <a:solidFill>
                    <a:srgbClr val="000000"/>
                  </a:solidFill>
                  <a:latin typeface="Barlow Italics"/>
                  <a:ea typeface="Barlow Italics"/>
                  <a:cs typeface="Barlow Italics"/>
                  <a:sym typeface="Barlow Italics"/>
                </a:rPr>
                <a:t>“Undertakings active in the online platform economy play an increasingly important role in the distribution of goods and services. They enable new ways of doing business, some of which are not easy to categorise using the concepts applied to vertical agreements in the brick and mortar environment."</a:t>
              </a:r>
            </a:p>
            <a:p>
              <a:pPr algn="just">
                <a:lnSpc>
                  <a:spcPts val="2499"/>
                </a:lnSpc>
              </a:pPr>
              <a:endParaRPr lang="en-US" sz="2499" i="1">
                <a:solidFill>
                  <a:srgbClr val="000000"/>
                </a:solidFill>
                <a:latin typeface="Barlow Italics"/>
                <a:ea typeface="Barlow Italics"/>
                <a:cs typeface="Barlow Italics"/>
                <a:sym typeface="Barlow Italics"/>
              </a:endParaRPr>
            </a:p>
            <a:p>
              <a:pPr marL="452437" lvl="1" indent="-226219" algn="just">
                <a:lnSpc>
                  <a:spcPts val="2499"/>
                </a:lnSpc>
                <a:buFont typeface="Arial"/>
                <a:buChar char="•"/>
              </a:pPr>
              <a:r>
                <a:rPr lang="en-US" sz="2499" i="1">
                  <a:solidFill>
                    <a:srgbClr val="000000"/>
                  </a:solidFill>
                  <a:latin typeface="Barlow Italics"/>
                  <a:ea typeface="Barlow Italics"/>
                  <a:cs typeface="Barlow Italics"/>
                  <a:sym typeface="Barlow Italics"/>
                </a:rPr>
                <a:t>“Undertakings active in the online platform economy are often qualified as agents in contract or commercial law. However, this qualification is not material for the categorisation of their agreements under” </a:t>
              </a:r>
              <a:r>
                <a:rPr lang="en-US" sz="2499">
                  <a:solidFill>
                    <a:srgbClr val="000000"/>
                  </a:solidFill>
                  <a:latin typeface="Barlow"/>
                  <a:ea typeface="Barlow"/>
                  <a:cs typeface="Barlow"/>
                  <a:sym typeface="Barlow"/>
                </a:rPr>
                <a:t>competition law.</a:t>
              </a:r>
            </a:p>
            <a:p>
              <a:pPr marL="452120" lvl="1" indent="-226060" algn="just">
                <a:lnSpc>
                  <a:spcPts val="2499"/>
                </a:lnSpc>
                <a:buFont typeface="Arial"/>
                <a:buChar char="•"/>
              </a:pPr>
              <a:r>
                <a:rPr lang="en-US" sz="2499">
                  <a:solidFill>
                    <a:srgbClr val="000000"/>
                  </a:solidFill>
                  <a:latin typeface="Barlow"/>
                  <a:ea typeface="Barlow"/>
                  <a:cs typeface="Barlow"/>
                  <a:sym typeface="Barlow"/>
                </a:rPr>
                <a:t>online intermediation services are defined as “</a:t>
              </a:r>
              <a:r>
                <a:rPr lang="en-US" sz="2499" i="1">
                  <a:solidFill>
                    <a:srgbClr val="000000"/>
                  </a:solidFill>
                  <a:latin typeface="Barlow Italics"/>
                  <a:ea typeface="Barlow Italics"/>
                  <a:cs typeface="Barlow Italics"/>
                  <a:sym typeface="Barlow Italics"/>
                </a:rPr>
                <a:t>information society services which allow undertakings to offer goods or services to other undertakings or to final consumers, with a view to facilitating the initiating of direct transactions between undertakings or between an undertaking and a final consumer, irrespective of whether and where the transactions are ultimately concluded.</a:t>
              </a:r>
              <a:r>
                <a:rPr lang="en-US" sz="2499">
                  <a:solidFill>
                    <a:srgbClr val="000000"/>
                  </a:solidFill>
                  <a:latin typeface="Barlow"/>
                  <a:ea typeface="Barlow"/>
                  <a:cs typeface="Barlow"/>
                  <a:sym typeface="Barlow"/>
                </a:rPr>
                <a:t>” </a:t>
              </a:r>
            </a:p>
            <a:p>
              <a:pPr algn="just">
                <a:lnSpc>
                  <a:spcPts val="2499"/>
                </a:lnSpc>
              </a:pPr>
              <a:endParaRPr lang="en-US" sz="2499">
                <a:solidFill>
                  <a:srgbClr val="000000"/>
                </a:solidFill>
                <a:latin typeface="Barlow"/>
                <a:ea typeface="Barlow"/>
                <a:cs typeface="Barlow"/>
                <a:sym typeface="Barlow"/>
              </a:endParaRPr>
            </a:p>
            <a:p>
              <a:pPr marL="452437" lvl="1" indent="-226219" algn="just">
                <a:lnSpc>
                  <a:spcPts val="2499"/>
                </a:lnSpc>
                <a:buFont typeface="Arial"/>
                <a:buChar char="•"/>
              </a:pPr>
              <a:r>
                <a:rPr lang="en-US" sz="2499">
                  <a:solidFill>
                    <a:srgbClr val="000000"/>
                  </a:solidFill>
                  <a:latin typeface="Barlow"/>
                  <a:ea typeface="Barlow"/>
                  <a:cs typeface="Barlow"/>
                  <a:sym typeface="Barlow"/>
                </a:rPr>
                <a:t>“</a:t>
              </a:r>
              <a:r>
                <a:rPr lang="en-US" sz="2499" i="1">
                  <a:solidFill>
                    <a:srgbClr val="000000"/>
                  </a:solidFill>
                  <a:latin typeface="Barlow Italics"/>
                  <a:ea typeface="Barlow Italics"/>
                  <a:cs typeface="Barlow Italics"/>
                  <a:sym typeface="Barlow Italics"/>
                </a:rPr>
                <a:t>The scope of the relevant market depends on the facts of the case, in particular the degree of substitutability between online and offline intermediation services, between intermediation services used for different categories of goods or services and between intermediation services and direct sales channels.</a:t>
              </a:r>
              <a:r>
                <a:rPr lang="en-US" sz="2499">
                  <a:solidFill>
                    <a:srgbClr val="000000"/>
                  </a:solidFill>
                  <a:latin typeface="Barlow"/>
                  <a:ea typeface="Barlow"/>
                  <a:cs typeface="Barlow"/>
                  <a:sym typeface="Barlow"/>
                </a:rPr>
                <a:t>” </a:t>
              </a:r>
            </a:p>
            <a:p>
              <a:pPr marL="452437" lvl="1" indent="-226219" algn="l">
                <a:lnSpc>
                  <a:spcPts val="2499"/>
                </a:lnSpc>
              </a:pPr>
              <a:endParaRPr lang="en-US" sz="2499">
                <a:solidFill>
                  <a:srgbClr val="000000"/>
                </a:solidFill>
                <a:latin typeface="Barlow"/>
                <a:ea typeface="Barlow"/>
                <a:cs typeface="Barlow"/>
                <a:sym typeface="Barlow"/>
              </a:endParaRPr>
            </a:p>
            <a:p>
              <a:pPr marL="452437" lvl="1" indent="-226219" algn="l">
                <a:lnSpc>
                  <a:spcPts val="2499"/>
                </a:lnSpc>
              </a:pPr>
              <a:endParaRPr lang="en-US" sz="2499">
                <a:solidFill>
                  <a:srgbClr val="000000"/>
                </a:solidFill>
                <a:latin typeface="Barlow"/>
                <a:ea typeface="Barlow"/>
                <a:cs typeface="Barlow"/>
                <a:sym typeface="Barlow"/>
              </a:endParaRPr>
            </a:p>
            <a:p>
              <a:pPr marL="452437" lvl="1" indent="-226219" algn="l">
                <a:lnSpc>
                  <a:spcPts val="2499"/>
                </a:lnSpc>
              </a:pPr>
              <a:endParaRPr lang="en-US" sz="2499">
                <a:solidFill>
                  <a:srgbClr val="000000"/>
                </a:solidFill>
                <a:latin typeface="Barlow"/>
                <a:ea typeface="Barlow"/>
                <a:cs typeface="Barlow"/>
                <a:sym typeface="Barlow"/>
              </a:endParaRPr>
            </a:p>
          </p:txBody>
        </p:sp>
      </p:grpSp>
      <p:sp>
        <p:nvSpPr>
          <p:cNvPr id="9" name="Freeform 9"/>
          <p:cNvSpPr/>
          <p:nvPr/>
        </p:nvSpPr>
        <p:spPr>
          <a:xfrm>
            <a:off x="13511814" y="3493413"/>
            <a:ext cx="7037771" cy="7037771"/>
          </a:xfrm>
          <a:custGeom>
            <a:avLst/>
            <a:gdLst/>
            <a:ahLst/>
            <a:cxnLst/>
            <a:rect l="l" t="t" r="r" b="b"/>
            <a:pathLst>
              <a:path w="7037771" h="7037771">
                <a:moveTo>
                  <a:pt x="0" y="0"/>
                </a:moveTo>
                <a:lnTo>
                  <a:pt x="7037772" y="0"/>
                </a:lnTo>
                <a:lnTo>
                  <a:pt x="7037772" y="7037771"/>
                </a:lnTo>
                <a:lnTo>
                  <a:pt x="0" y="7037771"/>
                </a:lnTo>
                <a:lnTo>
                  <a:pt x="0" y="0"/>
                </a:lnTo>
                <a:close/>
              </a:path>
            </a:pathLst>
          </a:custGeom>
          <a:blipFill>
            <a:blip r:embed="rId3"/>
            <a:stretch>
              <a:fillRect/>
            </a:stretch>
          </a:blipFill>
        </p:spPr>
      </p:sp>
    </p:spTree>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863533" y="1188510"/>
            <a:ext cx="15773400" cy="2002614"/>
            <a:chOff x="0" y="0"/>
            <a:chExt cx="21031200" cy="2670151"/>
          </a:xfrm>
        </p:grpSpPr>
        <p:sp>
          <p:nvSpPr>
            <p:cNvPr id="4" name="Freeform 4"/>
            <p:cNvSpPr/>
            <p:nvPr/>
          </p:nvSpPr>
          <p:spPr>
            <a:xfrm>
              <a:off x="0" y="0"/>
              <a:ext cx="21031200" cy="2670151"/>
            </a:xfrm>
            <a:custGeom>
              <a:avLst/>
              <a:gdLst/>
              <a:ahLst/>
              <a:cxnLst/>
              <a:rect l="l" t="t" r="r" b="b"/>
              <a:pathLst>
                <a:path w="21031200" h="2670151">
                  <a:moveTo>
                    <a:pt x="0" y="0"/>
                  </a:moveTo>
                  <a:lnTo>
                    <a:pt x="21031200" y="0"/>
                  </a:lnTo>
                  <a:lnTo>
                    <a:pt x="21031200" y="2670151"/>
                  </a:lnTo>
                  <a:lnTo>
                    <a:pt x="0" y="2670151"/>
                  </a:lnTo>
                  <a:close/>
                </a:path>
              </a:pathLst>
            </a:custGeom>
            <a:solidFill>
              <a:srgbClr val="000000">
                <a:alpha val="0"/>
              </a:srgbClr>
            </a:solidFill>
          </p:spPr>
        </p:sp>
        <p:sp>
          <p:nvSpPr>
            <p:cNvPr id="5" name="TextBox 5"/>
            <p:cNvSpPr txBox="1"/>
            <p:nvPr/>
          </p:nvSpPr>
          <p:spPr>
            <a:xfrm>
              <a:off x="0" y="114300"/>
              <a:ext cx="21031200" cy="2555851"/>
            </a:xfrm>
            <a:prstGeom prst="rect">
              <a:avLst/>
            </a:prstGeom>
          </p:spPr>
          <p:txBody>
            <a:bodyPr lIns="0" tIns="0" rIns="0" bIns="0" rtlCol="0" anchor="ctr"/>
            <a:lstStyle/>
            <a:p>
              <a:pPr algn="l">
                <a:lnSpc>
                  <a:spcPts val="4573"/>
                </a:lnSpc>
              </a:pPr>
              <a:r>
                <a:rPr lang="en-US" sz="5940">
                  <a:solidFill>
                    <a:srgbClr val="000000"/>
                  </a:solidFill>
                  <a:latin typeface="Calibri (MS) Light"/>
                  <a:ea typeface="Calibri (MS) Light"/>
                  <a:cs typeface="Calibri (MS) Light"/>
                  <a:sym typeface="Calibri (MS) Light"/>
                </a:rPr>
                <a:t>Online intermediation services and competition Law</a:t>
              </a:r>
            </a:p>
          </p:txBody>
        </p:sp>
      </p:grpSp>
      <p:grpSp>
        <p:nvGrpSpPr>
          <p:cNvPr id="6" name="Group 6"/>
          <p:cNvGrpSpPr/>
          <p:nvPr/>
        </p:nvGrpSpPr>
        <p:grpSpPr>
          <a:xfrm>
            <a:off x="863533" y="2531078"/>
            <a:ext cx="11204801" cy="7064692"/>
            <a:chOff x="0" y="0"/>
            <a:chExt cx="14939735" cy="9419590"/>
          </a:xfrm>
        </p:grpSpPr>
        <p:sp>
          <p:nvSpPr>
            <p:cNvPr id="7" name="Freeform 7"/>
            <p:cNvSpPr/>
            <p:nvPr/>
          </p:nvSpPr>
          <p:spPr>
            <a:xfrm>
              <a:off x="0" y="0"/>
              <a:ext cx="14939735" cy="9419589"/>
            </a:xfrm>
            <a:custGeom>
              <a:avLst/>
              <a:gdLst/>
              <a:ahLst/>
              <a:cxnLst/>
              <a:rect l="l" t="t" r="r" b="b"/>
              <a:pathLst>
                <a:path w="14939735" h="9419589">
                  <a:moveTo>
                    <a:pt x="0" y="0"/>
                  </a:moveTo>
                  <a:lnTo>
                    <a:pt x="14939735" y="0"/>
                  </a:lnTo>
                  <a:lnTo>
                    <a:pt x="14939735" y="9419589"/>
                  </a:lnTo>
                  <a:lnTo>
                    <a:pt x="0" y="9419589"/>
                  </a:lnTo>
                  <a:close/>
                </a:path>
              </a:pathLst>
            </a:custGeom>
            <a:solidFill>
              <a:srgbClr val="000000">
                <a:alpha val="0"/>
              </a:srgbClr>
            </a:solidFill>
          </p:spPr>
        </p:sp>
        <p:sp>
          <p:nvSpPr>
            <p:cNvPr id="8" name="TextBox 8"/>
            <p:cNvSpPr txBox="1"/>
            <p:nvPr/>
          </p:nvSpPr>
          <p:spPr>
            <a:xfrm>
              <a:off x="0" y="38100"/>
              <a:ext cx="14939735" cy="9381490"/>
            </a:xfrm>
            <a:prstGeom prst="rect">
              <a:avLst/>
            </a:prstGeom>
          </p:spPr>
          <p:txBody>
            <a:bodyPr lIns="0" tIns="0" rIns="0" bIns="0" rtlCol="0" anchor="t"/>
            <a:lstStyle/>
            <a:p>
              <a:pPr algn="just">
                <a:lnSpc>
                  <a:spcPts val="2499"/>
                </a:lnSpc>
              </a:pPr>
              <a:endParaRPr/>
            </a:p>
            <a:p>
              <a:pPr marL="452437" lvl="1" indent="-226219" algn="just">
                <a:lnSpc>
                  <a:spcPts val="2499"/>
                </a:lnSpc>
                <a:buFont typeface="Arial"/>
                <a:buChar char="•"/>
              </a:pPr>
              <a:r>
                <a:rPr lang="en-US" sz="2499">
                  <a:solidFill>
                    <a:srgbClr val="000000"/>
                  </a:solidFill>
                  <a:latin typeface="Barlow"/>
                  <a:ea typeface="Barlow"/>
                  <a:cs typeface="Barlow"/>
                  <a:sym typeface="Barlow"/>
                </a:rPr>
                <a:t>Price management</a:t>
              </a:r>
            </a:p>
            <a:p>
              <a:pPr marL="1012731" lvl="2" indent="-337577" algn="just">
                <a:lnSpc>
                  <a:spcPts val="2499"/>
                </a:lnSpc>
                <a:buFont typeface="Arial"/>
                <a:buChar char="⚬"/>
              </a:pPr>
              <a:r>
                <a:rPr lang="en-US" sz="2499">
                  <a:solidFill>
                    <a:srgbClr val="000000"/>
                  </a:solidFill>
                  <a:latin typeface="Barlow"/>
                  <a:ea typeface="Barlow"/>
                  <a:cs typeface="Barlow"/>
                  <a:sym typeface="Barlow"/>
                </a:rPr>
                <a:t>Under EU and French Law, it is not allowed to fix a resale price or minimum price</a:t>
              </a:r>
            </a:p>
            <a:p>
              <a:pPr marL="1012731" lvl="2" indent="-337577" algn="just">
                <a:lnSpc>
                  <a:spcPts val="2499"/>
                </a:lnSpc>
                <a:buFont typeface="Arial"/>
                <a:buChar char="⚬"/>
              </a:pPr>
              <a:r>
                <a:rPr lang="en-US" sz="2499">
                  <a:solidFill>
                    <a:srgbClr val="000000"/>
                  </a:solidFill>
                  <a:latin typeface="Barlow"/>
                  <a:ea typeface="Barlow"/>
                  <a:cs typeface="Barlow"/>
                  <a:sym typeface="Barlow"/>
                </a:rPr>
                <a:t>Agency agreements</a:t>
              </a:r>
            </a:p>
            <a:p>
              <a:pPr marL="1012731" lvl="2" indent="-337577" algn="just">
                <a:lnSpc>
                  <a:spcPts val="2499"/>
                </a:lnSpc>
              </a:pPr>
              <a:r>
                <a:rPr lang="en-US" sz="2499">
                  <a:solidFill>
                    <a:srgbClr val="000000"/>
                  </a:solidFill>
                  <a:latin typeface="Barlow"/>
                  <a:ea typeface="Barlow"/>
                  <a:cs typeface="Barlow"/>
                  <a:sym typeface="Barlow"/>
                </a:rPr>
                <a:t>“</a:t>
              </a:r>
              <a:r>
                <a:rPr lang="en-US" sz="2499" i="1">
                  <a:solidFill>
                    <a:srgbClr val="000000"/>
                  </a:solidFill>
                  <a:latin typeface="Barlow Italics"/>
                  <a:ea typeface="Barlow Italics"/>
                  <a:cs typeface="Barlow Italics"/>
                  <a:sym typeface="Barlow Italics"/>
                </a:rPr>
                <a:t>Under certain circumstances, the relationship between an agent and its principal may be characterised as one in which the agent no longer acts as an independent economic operator. This applies where the agent bears no significant financial or commercial risks in relation to the contracts concluded or negotiated on behalf of the principal.</a:t>
              </a:r>
              <a:r>
                <a:rPr lang="en-US" sz="2499">
                  <a:solidFill>
                    <a:srgbClr val="000000"/>
                  </a:solidFill>
                  <a:latin typeface="Barlow"/>
                  <a:ea typeface="Barlow"/>
                  <a:cs typeface="Barlow"/>
                  <a:sym typeface="Barlow"/>
                </a:rPr>
                <a:t>” ( Guidelines 2022/C 248/01)</a:t>
              </a:r>
            </a:p>
            <a:p>
              <a:pPr marL="452437" lvl="4" indent="-90487" algn="just">
                <a:lnSpc>
                  <a:spcPts val="2499"/>
                </a:lnSpc>
                <a:buFont typeface="Arial"/>
                <a:buChar char="•"/>
              </a:pPr>
              <a:r>
                <a:rPr lang="en-US" sz="2499">
                  <a:solidFill>
                    <a:srgbClr val="000000"/>
                  </a:solidFill>
                  <a:latin typeface="Barlow"/>
                  <a:ea typeface="Barlow"/>
                  <a:cs typeface="Barlow"/>
                  <a:sym typeface="Barlow"/>
                </a:rPr>
                <a:t>Most-favoured-client</a:t>
              </a:r>
            </a:p>
            <a:p>
              <a:pPr marL="452437" lvl="4" indent="-90487" algn="just">
                <a:lnSpc>
                  <a:spcPts val="2499"/>
                </a:lnSpc>
              </a:pPr>
              <a:r>
                <a:rPr lang="en-US" sz="2499">
                  <a:solidFill>
                    <a:srgbClr val="000000"/>
                  </a:solidFill>
                  <a:latin typeface="Barlow"/>
                  <a:ea typeface="Barlow"/>
                  <a:cs typeface="Barlow"/>
                  <a:sym typeface="Barlow"/>
                </a:rPr>
                <a:t>“</a:t>
              </a:r>
              <a:r>
                <a:rPr lang="en-US" sz="2499" i="1">
                  <a:solidFill>
                    <a:srgbClr val="000000"/>
                  </a:solidFill>
                  <a:latin typeface="Barlow Italics"/>
                  <a:ea typeface="Barlow Italics"/>
                  <a:cs typeface="Barlow Italics"/>
                  <a:sym typeface="Barlow Italics"/>
                </a:rPr>
                <a:t>The exemption … shall not apply to the following obligations contained in vertical agreements … (d) any direct or indirect obligation causing a buyer of online intermediation services not to offer, sell or resell goods or services to end users under more favourable conditions via competing online intermediation services;</a:t>
              </a:r>
              <a:r>
                <a:rPr lang="en-US" sz="2499">
                  <a:solidFill>
                    <a:srgbClr val="000000"/>
                  </a:solidFill>
                  <a:latin typeface="Barlow"/>
                  <a:ea typeface="Barlow"/>
                  <a:cs typeface="Barlow"/>
                  <a:sym typeface="Barlow"/>
                </a:rPr>
                <a:t>”  (Regulation 2022/720 of 10 May 2022 article 5 §1 d)</a:t>
              </a:r>
            </a:p>
            <a:p>
              <a:pPr marL="452437" lvl="1" indent="-226219" algn="just">
                <a:lnSpc>
                  <a:spcPts val="2499"/>
                </a:lnSpc>
                <a:buFont typeface="Arial"/>
                <a:buChar char="•"/>
              </a:pPr>
              <a:r>
                <a:rPr lang="en-US" sz="2499">
                  <a:solidFill>
                    <a:srgbClr val="000000"/>
                  </a:solidFill>
                  <a:latin typeface="Barlow"/>
                  <a:ea typeface="Barlow"/>
                  <a:cs typeface="Barlow"/>
                  <a:sym typeface="Barlow"/>
                </a:rPr>
                <a:t>Abuse of domination and unfair practice</a:t>
              </a:r>
            </a:p>
            <a:p>
              <a:pPr marL="1012731" lvl="2" indent="-337577" algn="just">
                <a:lnSpc>
                  <a:spcPts val="2499"/>
                </a:lnSpc>
                <a:buFont typeface="Arial"/>
                <a:buChar char="⚬"/>
              </a:pPr>
              <a:r>
                <a:rPr lang="en-US" sz="2499">
                  <a:solidFill>
                    <a:srgbClr val="000000"/>
                  </a:solidFill>
                  <a:latin typeface="Barlow"/>
                  <a:ea typeface="Barlow"/>
                  <a:cs typeface="Barlow"/>
                  <a:sym typeface="Barlow"/>
                </a:rPr>
                <a:t>Unfair business-to-consumer commercial practices</a:t>
              </a:r>
            </a:p>
            <a:p>
              <a:pPr marL="1012731" lvl="2" indent="-337577" algn="just">
                <a:lnSpc>
                  <a:spcPts val="2499"/>
                </a:lnSpc>
                <a:buFont typeface="Arial"/>
                <a:buChar char="⚬"/>
              </a:pPr>
              <a:r>
                <a:rPr lang="en-US" sz="2499">
                  <a:solidFill>
                    <a:srgbClr val="000000"/>
                  </a:solidFill>
                  <a:latin typeface="Barlow"/>
                  <a:ea typeface="Barlow"/>
                  <a:cs typeface="Barlow"/>
                  <a:sym typeface="Barlow"/>
                </a:rPr>
                <a:t>Smear campaign, parasitism, etc.</a:t>
              </a:r>
            </a:p>
            <a:p>
              <a:pPr marL="1012731" lvl="2" indent="-337577" algn="just">
                <a:lnSpc>
                  <a:spcPts val="2499"/>
                </a:lnSpc>
              </a:pPr>
              <a:endParaRPr lang="en-US" sz="2499">
                <a:solidFill>
                  <a:srgbClr val="000000"/>
                </a:solidFill>
                <a:latin typeface="Barlow"/>
                <a:ea typeface="Barlow"/>
                <a:cs typeface="Barlow"/>
                <a:sym typeface="Barlow"/>
              </a:endParaRPr>
            </a:p>
          </p:txBody>
        </p:sp>
      </p:grpSp>
      <p:sp>
        <p:nvSpPr>
          <p:cNvPr id="9" name="Freeform 9"/>
          <p:cNvSpPr/>
          <p:nvPr/>
        </p:nvSpPr>
        <p:spPr>
          <a:xfrm>
            <a:off x="12337934" y="2531078"/>
            <a:ext cx="6941725" cy="6941725"/>
          </a:xfrm>
          <a:custGeom>
            <a:avLst/>
            <a:gdLst/>
            <a:ahLst/>
            <a:cxnLst/>
            <a:rect l="l" t="t" r="r" b="b"/>
            <a:pathLst>
              <a:path w="6941725" h="6941725">
                <a:moveTo>
                  <a:pt x="0" y="0"/>
                </a:moveTo>
                <a:lnTo>
                  <a:pt x="6941725" y="0"/>
                </a:lnTo>
                <a:lnTo>
                  <a:pt x="6941725" y="6941726"/>
                </a:lnTo>
                <a:lnTo>
                  <a:pt x="0" y="6941726"/>
                </a:lnTo>
                <a:lnTo>
                  <a:pt x="0" y="0"/>
                </a:lnTo>
                <a:close/>
              </a:path>
            </a:pathLst>
          </a:custGeom>
          <a:blipFill>
            <a:blip r:embed="rId3"/>
            <a:stretch>
              <a:fillRect/>
            </a:stretch>
          </a:blipFill>
        </p:spPr>
      </p:sp>
    </p:spTree>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TotalTime>
  <Words>2026</Words>
  <Application>Microsoft Macintosh PowerPoint</Application>
  <PresentationFormat>Personalizzato</PresentationFormat>
  <Paragraphs>214</Paragraphs>
  <Slides>27</Slides>
  <Notes>0</Notes>
  <HiddenSlides>0</HiddenSlides>
  <MMClips>1</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27</vt:i4>
      </vt:variant>
    </vt:vector>
  </HeadingPairs>
  <TitlesOfParts>
    <vt:vector size="37" baseType="lpstr">
      <vt:lpstr>Calibri (MS)</vt:lpstr>
      <vt:lpstr>Barlow Light</vt:lpstr>
      <vt:lpstr>Barlow</vt:lpstr>
      <vt:lpstr>Barlow Bold</vt:lpstr>
      <vt:lpstr>Calibri</vt:lpstr>
      <vt:lpstr>Arial</vt:lpstr>
      <vt:lpstr>Calibri (MS) Light</vt:lpstr>
      <vt:lpstr>Barlow Italics</vt:lpstr>
      <vt:lpstr>Barlow Medium</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IDI Conference |  New actors in online intermediation/promotion</dc:title>
  <cp:lastModifiedBy>Laura Ruggieri</cp:lastModifiedBy>
  <cp:revision>4</cp:revision>
  <dcterms:created xsi:type="dcterms:W3CDTF">2006-08-16T00:00:00Z</dcterms:created>
  <dcterms:modified xsi:type="dcterms:W3CDTF">2025-06-16T12:27:39Z</dcterms:modified>
  <dc:identifier>DAGmVUEK7Fo</dc:identifier>
</cp:coreProperties>
</file>